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4"/>
  </p:notesMasterIdLst>
  <p:sldIdLst>
    <p:sldId id="262" r:id="rId2"/>
    <p:sldId id="257" r:id="rId3"/>
    <p:sldId id="258" r:id="rId4"/>
    <p:sldId id="263" r:id="rId5"/>
    <p:sldId id="264" r:id="rId6"/>
    <p:sldId id="261" r:id="rId7"/>
    <p:sldId id="260" r:id="rId8"/>
    <p:sldId id="269" r:id="rId9"/>
    <p:sldId id="266" r:id="rId10"/>
    <p:sldId id="265" r:id="rId11"/>
    <p:sldId id="267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8"/>
    <p:restoredTop sz="78299"/>
  </p:normalViewPr>
  <p:slideViewPr>
    <p:cSldViewPr snapToGrid="0" snapToObjects="1">
      <p:cViewPr varScale="1">
        <p:scale>
          <a:sx n="99" d="100"/>
          <a:sy n="99" d="100"/>
        </p:scale>
        <p:origin x="23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C516F4-87D0-5841-82DB-0452AA5234E6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64067-702C-FF49-AF0B-508EFD16C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04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artificial design features were used to express the grabbing information in the image, or the complete three-dimensional model of the object were used to generate the grasping position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However, in practical application, these methods have some limitation.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US" dirty="0"/>
              <a:t>Deep learning technology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been applied successfully in computer vision for different reasons such as detection, tracking, and recognitions. And deep learning models achieve more accurate and processing speed.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 On the other hand, grasp unknown objects is challenging because of the different shape and the posture of objects. The paper provides an optimization of the deep learning framework for multi- modal fusion for multi-target object stoic grasping, and the success rate of the model is enhanced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64067-702C-FF49-AF0B-508EFD16C3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66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ell MT" panose="02020503060305020303" pitchFamily="18" charset="77"/>
              </a:rPr>
              <a:t>In order to verify the success rate of multi-target capture detection model for new objects and the same object with different angles,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64067-702C-FF49-AF0B-508EFD16C3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4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strategy of rotating rectangular box based on arbitrary angle is proposed.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64067-702C-FF49-AF0B-508EFD16C3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98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predicted grabbing rectangle is G and the real label rectangle is G*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experilmental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results, we can see that resnet-50 has a better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effect for the grab model, and its success rate on image wise and object wise is the highest.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64067-702C-FF49-AF0B-508EFD16C3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78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 aspects to criticize the paper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 Preconditions &amp; Dataset</a:t>
            </a:r>
          </a:p>
          <a:p>
            <a:pPr marL="171450" indent="-171450">
              <a:buFontTx/>
              <a:buChar char="-"/>
            </a:pPr>
            <a:r>
              <a:rPr lang="en-US" dirty="0"/>
              <a:t>Anchor point – for different anchor points, we may have different scales &amp; angles &amp; thereby the model may fail to predict the grabbing region of the new image.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300 degree – so big that the negative grabbing samples may actually be considered as positive grabbing samples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0.25 – a quarter of even the randomly generated rectangles. </a:t>
            </a:r>
            <a:r>
              <a:rPr lang="en-US"/>
              <a:t>So, basically, max 25% accuracy is fed into the model only by their definition of a match, which sounds a lot for an assumption.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64067-702C-FF49-AF0B-508EFD16C3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43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point of view – more of the criticization of the selected dataset than the original approach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selected dataset is from Chu et al., which is a publication from Cornell University in 2018.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dataset lacks many practical scenarios to grab any object.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Pile of objects – the model may detect the whole pile as a single object &amp; so may drive the robot to try a failed grab of the whole pile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Colorful Background – the model would fail to separate the object by their stated RGB approach, even the RG-D approach would fail in most of the cases</a:t>
            </a:r>
          </a:p>
          <a:p>
            <a:pPr marL="171450" indent="-171450">
              <a:buFontTx/>
              <a:buChar char="-"/>
            </a:pPr>
            <a:r>
              <a:rPr lang="en-US" dirty="0"/>
              <a:t>Irregular –the empty slots may be detected as objects leading failed attempts to grad those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64067-702C-FF49-AF0B-508EFD16C3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43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Only top-view is considered, no Side view is analyzed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Though, according to our understanding, it may lead to almost the same results, but the shadows may vary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Failed attempts to grab the shadows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Angle of Light - various shadows &amp; various options to grab: for example, cup with a handle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Colorful Light – may hide necessary details for their RGB analysis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Light Emitting Objects – will make failed attempt to grab the lights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So, yes, there are a lot of practical scenarios to be considered in this topic, which are skipped in this paper.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64067-702C-FF49-AF0B-508EFD16C3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62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CB8E-1727-B642-B9AB-F8C157A0BB2F}" type="datetime1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C672-53CF-7943-ADFC-6634106DFAC3}" type="slidenum">
              <a:rPr lang="en-US" smtClean="0"/>
              <a:t>‹#›</a:t>
            </a:fld>
            <a:r>
              <a:rPr lang="en-US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3728927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73C8-E27D-454D-8F6D-2A105C09430E}" type="datetime1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C672-53CF-7943-ADFC-6634106DF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27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B8560-EA3C-184A-A29A-F0A59D14CF06}" type="datetime1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C672-53CF-7943-ADFC-6634106DF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1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9634A-AFA0-6F4B-886D-5608836CBFAE}" type="datetime1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C672-53CF-7943-ADFC-6634106DFAC3}" type="slidenum">
              <a:rPr lang="en-US" smtClean="0"/>
              <a:t>‹#›</a:t>
            </a:fld>
            <a:r>
              <a:rPr lang="en-US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1026592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FCAA-04DF-D145-B5D6-BEDF3D4DFA6C}" type="datetime1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C672-53CF-7943-ADFC-6634106DF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9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E618A-1276-8941-91B9-112944F1EB76}" type="datetime1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C672-53CF-7943-ADFC-6634106DFAC3}" type="slidenum">
              <a:rPr lang="en-US" smtClean="0"/>
              <a:t>‹#›</a:t>
            </a:fld>
            <a:r>
              <a:rPr lang="en-US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199537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3A1C2-BED6-1C47-80DD-3C7BA24E5CB3}" type="datetime1">
              <a:rPr lang="en-US" smtClean="0"/>
              <a:t>4/13/22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C672-53CF-7943-ADFC-6634106DF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8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B1315-E510-8E4B-A031-08144ACBA3B2}" type="datetime1">
              <a:rPr lang="en-US" smtClean="0"/>
              <a:t>4/13/22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C672-53CF-7943-ADFC-6634106DF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5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7EC52-F0F2-1442-B9CD-60ED18F04945}" type="datetime1">
              <a:rPr lang="en-US" smtClean="0"/>
              <a:t>4/13/22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C672-53CF-7943-ADFC-6634106DF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36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11A06-9B4D-9445-902A-BF175D6ACDA3}" type="datetime1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C672-53CF-7943-ADFC-6634106DF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32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A244-9400-524E-A00A-C96F3F761866}" type="datetime1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C672-53CF-7943-ADFC-6634106DF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14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FF1D5-A906-514F-8894-5273A4E85DA1}" type="datetime1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2C672-53CF-7943-ADFC-6634106DFAC3}" type="slidenum">
              <a:rPr lang="en-US" smtClean="0"/>
              <a:t>‹#›</a:t>
            </a:fld>
            <a:r>
              <a:rPr lang="en-US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47455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Freeform: Shape 285">
            <a:extLst>
              <a:ext uri="{FF2B5EF4-FFF2-40B4-BE49-F238E27FC236}">
                <a16:creationId xmlns:a16="http://schemas.microsoft.com/office/drawing/2014/main" id="{166D2FDF-D8CB-47E6-851E-F8502DBD6845}"/>
              </a:ext>
            </a:extLst>
          </p:cNvPr>
          <p:cNvSpPr/>
          <p:nvPr/>
        </p:nvSpPr>
        <p:spPr>
          <a:xfrm>
            <a:off x="6099349" y="826600"/>
            <a:ext cx="3047992" cy="5122024"/>
          </a:xfrm>
          <a:custGeom>
            <a:avLst/>
            <a:gdLst>
              <a:gd name="connsiteX0" fmla="*/ 2151371 w 5588028"/>
              <a:gd name="connsiteY0" fmla="*/ 0 h 6939733"/>
              <a:gd name="connsiteX1" fmla="*/ 5588028 w 5588028"/>
              <a:gd name="connsiteY1" fmla="*/ 0 h 6939733"/>
              <a:gd name="connsiteX2" fmla="*/ 5588028 w 5588028"/>
              <a:gd name="connsiteY2" fmla="*/ 6939733 h 6939733"/>
              <a:gd name="connsiteX3" fmla="*/ 1514046 w 5588028"/>
              <a:gd name="connsiteY3" fmla="*/ 6939733 h 6939733"/>
              <a:gd name="connsiteX4" fmla="*/ 1243259 w 5588028"/>
              <a:gd name="connsiteY4" fmla="*/ 6693625 h 6939733"/>
              <a:gd name="connsiteX5" fmla="*/ 0 w 5588028"/>
              <a:gd name="connsiteY5" fmla="*/ 3692135 h 6939733"/>
              <a:gd name="connsiteX6" fmla="*/ 2043692 w 5588028"/>
              <a:gd name="connsiteY6" fmla="*/ 61915 h 693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8028" h="6939733">
                <a:moveTo>
                  <a:pt x="2151371" y="0"/>
                </a:moveTo>
                <a:lnTo>
                  <a:pt x="5588028" y="0"/>
                </a:lnTo>
                <a:lnTo>
                  <a:pt x="5588028" y="6939733"/>
                </a:lnTo>
                <a:lnTo>
                  <a:pt x="1514046" y="6939733"/>
                </a:lnTo>
                <a:lnTo>
                  <a:pt x="1243259" y="6693625"/>
                </a:lnTo>
                <a:cubicBezTo>
                  <a:pt x="475111" y="5925477"/>
                  <a:pt x="0" y="4864290"/>
                  <a:pt x="0" y="3692135"/>
                </a:cubicBezTo>
                <a:cubicBezTo>
                  <a:pt x="0" y="2153683"/>
                  <a:pt x="818451" y="806389"/>
                  <a:pt x="2043692" y="6191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6" name="Oval 585">
            <a:extLst>
              <a:ext uri="{FF2B5EF4-FFF2-40B4-BE49-F238E27FC236}">
                <a16:creationId xmlns:a16="http://schemas.microsoft.com/office/drawing/2014/main" id="{DE2C745B-4141-486D-A5BB-A4CEAB08B7F4}"/>
              </a:ext>
            </a:extLst>
          </p:cNvPr>
          <p:cNvSpPr/>
          <p:nvPr/>
        </p:nvSpPr>
        <p:spPr>
          <a:xfrm>
            <a:off x="6796965" y="4612324"/>
            <a:ext cx="1084769" cy="67405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3C5381C-06E5-4655-866F-04A02770F6C6}"/>
              </a:ext>
            </a:extLst>
          </p:cNvPr>
          <p:cNvGrpSpPr/>
          <p:nvPr/>
        </p:nvGrpSpPr>
        <p:grpSpPr>
          <a:xfrm flipH="1">
            <a:off x="6268214" y="1845005"/>
            <a:ext cx="2009034" cy="3205188"/>
            <a:chOff x="5338646" y="2102138"/>
            <a:chExt cx="626949" cy="1000227"/>
          </a:xfrm>
        </p:grpSpPr>
        <p:grpSp>
          <p:nvGrpSpPr>
            <p:cNvPr id="289" name="Graphic 4">
              <a:extLst>
                <a:ext uri="{FF2B5EF4-FFF2-40B4-BE49-F238E27FC236}">
                  <a16:creationId xmlns:a16="http://schemas.microsoft.com/office/drawing/2014/main" id="{201933C2-405E-4038-A946-F2D931860714}"/>
                </a:ext>
              </a:extLst>
            </p:cNvPr>
            <p:cNvGrpSpPr/>
            <p:nvPr/>
          </p:nvGrpSpPr>
          <p:grpSpPr>
            <a:xfrm>
              <a:off x="5502305" y="2665942"/>
              <a:ext cx="245488" cy="436423"/>
              <a:chOff x="5502305" y="2665942"/>
              <a:chExt cx="245488" cy="436423"/>
            </a:xfrm>
            <a:solidFill>
              <a:schemeClr val="accent1"/>
            </a:solidFill>
          </p:grpSpPr>
          <p:grpSp>
            <p:nvGrpSpPr>
              <p:cNvPr id="431" name="Graphic 4">
                <a:extLst>
                  <a:ext uri="{FF2B5EF4-FFF2-40B4-BE49-F238E27FC236}">
                    <a16:creationId xmlns:a16="http://schemas.microsoft.com/office/drawing/2014/main" id="{5C4C5FEA-A6EE-450F-ACE8-A3E44EE9998C}"/>
                  </a:ext>
                </a:extLst>
              </p:cNvPr>
              <p:cNvGrpSpPr/>
              <p:nvPr/>
            </p:nvGrpSpPr>
            <p:grpSpPr>
              <a:xfrm>
                <a:off x="5502305" y="2665942"/>
                <a:ext cx="245488" cy="436423"/>
                <a:chOff x="5502305" y="2665942"/>
                <a:chExt cx="245488" cy="436423"/>
              </a:xfrm>
              <a:solidFill>
                <a:schemeClr val="accent1"/>
              </a:solidFill>
            </p:grpSpPr>
            <p:sp>
              <p:nvSpPr>
                <p:cNvPr id="433" name="Freeform: Shape 432">
                  <a:extLst>
                    <a:ext uri="{FF2B5EF4-FFF2-40B4-BE49-F238E27FC236}">
                      <a16:creationId xmlns:a16="http://schemas.microsoft.com/office/drawing/2014/main" id="{FB0CAC5D-964A-48C0-8CBC-DD21BDCDFF45}"/>
                    </a:ext>
                  </a:extLst>
                </p:cNvPr>
                <p:cNvSpPr/>
                <p:nvPr/>
              </p:nvSpPr>
              <p:spPr>
                <a:xfrm>
                  <a:off x="5692831" y="2666760"/>
                  <a:ext cx="54553" cy="409146"/>
                </a:xfrm>
                <a:custGeom>
                  <a:avLst/>
                  <a:gdLst>
                    <a:gd name="connsiteX0" fmla="*/ 56735 w 54552"/>
                    <a:gd name="connsiteY0" fmla="*/ 0 h 409146"/>
                    <a:gd name="connsiteX1" fmla="*/ 7228 w 54552"/>
                    <a:gd name="connsiteY1" fmla="*/ 397281 h 409146"/>
                    <a:gd name="connsiteX2" fmla="*/ 0 w 54552"/>
                    <a:gd name="connsiteY2" fmla="*/ 414601 h 409146"/>
                    <a:gd name="connsiteX3" fmla="*/ 44733 w 54552"/>
                    <a:gd name="connsiteY3" fmla="*/ 30686 h 409146"/>
                    <a:gd name="connsiteX4" fmla="*/ 56735 w 54552"/>
                    <a:gd name="connsiteY4" fmla="*/ 0 h 409146"/>
                    <a:gd name="connsiteX5" fmla="*/ 56735 w 54552"/>
                    <a:gd name="connsiteY5" fmla="*/ 0 h 409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552" h="409146">
                      <a:moveTo>
                        <a:pt x="56735" y="0"/>
                      </a:moveTo>
                      <a:lnTo>
                        <a:pt x="7228" y="397281"/>
                      </a:lnTo>
                      <a:cubicBezTo>
                        <a:pt x="7228" y="403145"/>
                        <a:pt x="4773" y="409146"/>
                        <a:pt x="0" y="414601"/>
                      </a:cubicBezTo>
                      <a:lnTo>
                        <a:pt x="44733" y="30686"/>
                      </a:lnTo>
                      <a:cubicBezTo>
                        <a:pt x="52643" y="20866"/>
                        <a:pt x="56735" y="10365"/>
                        <a:pt x="56735" y="0"/>
                      </a:cubicBezTo>
                      <a:lnTo>
                        <a:pt x="56735" y="0"/>
                      </a:lnTo>
                      <a:close/>
                    </a:path>
                  </a:pathLst>
                </a:custGeom>
                <a:solidFill>
                  <a:srgbClr val="E6EBF0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434" name="Freeform: Shape 433">
                  <a:extLst>
                    <a:ext uri="{FF2B5EF4-FFF2-40B4-BE49-F238E27FC236}">
                      <a16:creationId xmlns:a16="http://schemas.microsoft.com/office/drawing/2014/main" id="{7505D32A-CE59-478A-A0C8-0C9EB48CEB01}"/>
                    </a:ext>
                  </a:extLst>
                </p:cNvPr>
                <p:cNvSpPr/>
                <p:nvPr/>
              </p:nvSpPr>
              <p:spPr>
                <a:xfrm>
                  <a:off x="5658462" y="2697310"/>
                  <a:ext cx="68191" cy="395508"/>
                </a:xfrm>
                <a:custGeom>
                  <a:avLst/>
                  <a:gdLst>
                    <a:gd name="connsiteX0" fmla="*/ 79102 w 68191"/>
                    <a:gd name="connsiteY0" fmla="*/ 0 h 395507"/>
                    <a:gd name="connsiteX1" fmla="*/ 34368 w 68191"/>
                    <a:gd name="connsiteY1" fmla="*/ 383915 h 395507"/>
                    <a:gd name="connsiteX2" fmla="*/ 20048 w 68191"/>
                    <a:gd name="connsiteY2" fmla="*/ 394826 h 395507"/>
                    <a:gd name="connsiteX3" fmla="*/ 0 w 68191"/>
                    <a:gd name="connsiteY3" fmla="*/ 402736 h 395507"/>
                    <a:gd name="connsiteX4" fmla="*/ 21685 w 68191"/>
                    <a:gd name="connsiteY4" fmla="*/ 33277 h 395507"/>
                    <a:gd name="connsiteX5" fmla="*/ 55235 w 68191"/>
                    <a:gd name="connsiteY5" fmla="*/ 19366 h 395507"/>
                    <a:gd name="connsiteX6" fmla="*/ 79102 w 68191"/>
                    <a:gd name="connsiteY6" fmla="*/ 0 h 395507"/>
                    <a:gd name="connsiteX7" fmla="*/ 79102 w 68191"/>
                    <a:gd name="connsiteY7" fmla="*/ 0 h 395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8191" h="395507">
                      <a:moveTo>
                        <a:pt x="79102" y="0"/>
                      </a:moveTo>
                      <a:lnTo>
                        <a:pt x="34368" y="383915"/>
                      </a:lnTo>
                      <a:cubicBezTo>
                        <a:pt x="30822" y="387870"/>
                        <a:pt x="26185" y="391553"/>
                        <a:pt x="20048" y="394826"/>
                      </a:cubicBezTo>
                      <a:cubicBezTo>
                        <a:pt x="14047" y="398099"/>
                        <a:pt x="7228" y="400690"/>
                        <a:pt x="0" y="402736"/>
                      </a:cubicBezTo>
                      <a:lnTo>
                        <a:pt x="21685" y="33277"/>
                      </a:lnTo>
                      <a:cubicBezTo>
                        <a:pt x="33823" y="29867"/>
                        <a:pt x="45142" y="25231"/>
                        <a:pt x="55235" y="19366"/>
                      </a:cubicBezTo>
                      <a:cubicBezTo>
                        <a:pt x="65191" y="13638"/>
                        <a:pt x="73237" y="7092"/>
                        <a:pt x="79102" y="0"/>
                      </a:cubicBezTo>
                      <a:lnTo>
                        <a:pt x="79102" y="0"/>
                      </a:lnTo>
                      <a:close/>
                    </a:path>
                  </a:pathLst>
                </a:custGeom>
                <a:solidFill>
                  <a:srgbClr val="E6EBF0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435" name="Freeform: Shape 434">
                  <a:extLst>
                    <a:ext uri="{FF2B5EF4-FFF2-40B4-BE49-F238E27FC236}">
                      <a16:creationId xmlns:a16="http://schemas.microsoft.com/office/drawing/2014/main" id="{DE852E9B-0DC2-4907-8BC7-95C63D7C7FA5}"/>
                    </a:ext>
                  </a:extLst>
                </p:cNvPr>
                <p:cNvSpPr/>
                <p:nvPr/>
              </p:nvSpPr>
              <p:spPr>
                <a:xfrm>
                  <a:off x="5619866" y="2730723"/>
                  <a:ext cx="54553" cy="368232"/>
                </a:xfrm>
                <a:custGeom>
                  <a:avLst/>
                  <a:gdLst>
                    <a:gd name="connsiteX0" fmla="*/ 60417 w 54552"/>
                    <a:gd name="connsiteY0" fmla="*/ 0 h 368231"/>
                    <a:gd name="connsiteX1" fmla="*/ 38732 w 54552"/>
                    <a:gd name="connsiteY1" fmla="*/ 369459 h 368231"/>
                    <a:gd name="connsiteX2" fmla="*/ 2455 w 54552"/>
                    <a:gd name="connsiteY2" fmla="*/ 373414 h 368231"/>
                    <a:gd name="connsiteX3" fmla="*/ 0 w 54552"/>
                    <a:gd name="connsiteY3" fmla="*/ 7092 h 368231"/>
                    <a:gd name="connsiteX4" fmla="*/ 60417 w 54552"/>
                    <a:gd name="connsiteY4" fmla="*/ 0 h 368231"/>
                    <a:gd name="connsiteX5" fmla="*/ 60417 w 54552"/>
                    <a:gd name="connsiteY5" fmla="*/ 0 h 368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552" h="368231">
                      <a:moveTo>
                        <a:pt x="60417" y="0"/>
                      </a:moveTo>
                      <a:lnTo>
                        <a:pt x="38732" y="369459"/>
                      </a:lnTo>
                      <a:cubicBezTo>
                        <a:pt x="27413" y="372459"/>
                        <a:pt x="14729" y="373687"/>
                        <a:pt x="2455" y="373414"/>
                      </a:cubicBezTo>
                      <a:lnTo>
                        <a:pt x="0" y="7092"/>
                      </a:lnTo>
                      <a:cubicBezTo>
                        <a:pt x="20594" y="7637"/>
                        <a:pt x="41324" y="5319"/>
                        <a:pt x="60417" y="0"/>
                      </a:cubicBezTo>
                      <a:lnTo>
                        <a:pt x="60417" y="0"/>
                      </a:lnTo>
                      <a:close/>
                    </a:path>
                  </a:pathLst>
                </a:custGeom>
                <a:solidFill>
                  <a:srgbClr val="F1F5F9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436" name="Freeform: Shape 435">
                  <a:extLst>
                    <a:ext uri="{FF2B5EF4-FFF2-40B4-BE49-F238E27FC236}">
                      <a16:creationId xmlns:a16="http://schemas.microsoft.com/office/drawing/2014/main" id="{D6EF86F4-CFDB-4C2D-A669-1246390CDCB7}"/>
                    </a:ext>
                  </a:extLst>
                </p:cNvPr>
                <p:cNvSpPr/>
                <p:nvPr/>
              </p:nvSpPr>
              <p:spPr>
                <a:xfrm>
                  <a:off x="5502305" y="2665942"/>
                  <a:ext cx="109106" cy="436423"/>
                </a:xfrm>
                <a:custGeom>
                  <a:avLst/>
                  <a:gdLst>
                    <a:gd name="connsiteX0" fmla="*/ 117425 w 109105"/>
                    <a:gd name="connsiteY0" fmla="*/ 71873 h 436422"/>
                    <a:gd name="connsiteX1" fmla="*/ 119880 w 109105"/>
                    <a:gd name="connsiteY1" fmla="*/ 438195 h 436422"/>
                    <a:gd name="connsiteX2" fmla="*/ 71464 w 109105"/>
                    <a:gd name="connsiteY2" fmla="*/ 426330 h 436422"/>
                    <a:gd name="connsiteX3" fmla="*/ 49507 w 109105"/>
                    <a:gd name="connsiteY3" fmla="*/ 397554 h 436422"/>
                    <a:gd name="connsiteX4" fmla="*/ 0 w 109105"/>
                    <a:gd name="connsiteY4" fmla="*/ 0 h 436422"/>
                    <a:gd name="connsiteX5" fmla="*/ 36550 w 109105"/>
                    <a:gd name="connsiteY5" fmla="*/ 50870 h 436422"/>
                    <a:gd name="connsiteX6" fmla="*/ 117425 w 109105"/>
                    <a:gd name="connsiteY6" fmla="*/ 71873 h 436422"/>
                    <a:gd name="connsiteX7" fmla="*/ 117425 w 109105"/>
                    <a:gd name="connsiteY7" fmla="*/ 71873 h 436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9105" h="436422">
                      <a:moveTo>
                        <a:pt x="117425" y="71873"/>
                      </a:moveTo>
                      <a:lnTo>
                        <a:pt x="119880" y="438195"/>
                      </a:lnTo>
                      <a:cubicBezTo>
                        <a:pt x="102287" y="437650"/>
                        <a:pt x="84830" y="433695"/>
                        <a:pt x="71464" y="426330"/>
                      </a:cubicBezTo>
                      <a:cubicBezTo>
                        <a:pt x="56871" y="418420"/>
                        <a:pt x="49507" y="408055"/>
                        <a:pt x="49507" y="397554"/>
                      </a:cubicBezTo>
                      <a:lnTo>
                        <a:pt x="0" y="0"/>
                      </a:lnTo>
                      <a:cubicBezTo>
                        <a:pt x="0" y="18411"/>
                        <a:pt x="12274" y="36823"/>
                        <a:pt x="36550" y="50870"/>
                      </a:cubicBezTo>
                      <a:cubicBezTo>
                        <a:pt x="59190" y="63827"/>
                        <a:pt x="87966" y="70919"/>
                        <a:pt x="117425" y="71873"/>
                      </a:cubicBezTo>
                      <a:lnTo>
                        <a:pt x="117425" y="71873"/>
                      </a:lnTo>
                      <a:close/>
                    </a:path>
                  </a:pathLst>
                </a:custGeom>
                <a:solidFill>
                  <a:srgbClr val="E6EBF0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88E70872-C5E1-4E2C-B881-77245A4A507B}"/>
                  </a:ext>
                </a:extLst>
              </p:cNvPr>
              <p:cNvSpPr/>
              <p:nvPr/>
            </p:nvSpPr>
            <p:spPr>
              <a:xfrm>
                <a:off x="5502457" y="2594648"/>
                <a:ext cx="245488" cy="136382"/>
              </a:xfrm>
              <a:custGeom>
                <a:avLst/>
                <a:gdLst>
                  <a:gd name="connsiteX0" fmla="*/ 210558 w 245487"/>
                  <a:gd name="connsiteY0" fmla="*/ 20969 h 136382"/>
                  <a:gd name="connsiteX1" fmla="*/ 211240 w 245487"/>
                  <a:gd name="connsiteY1" fmla="*/ 122164 h 136382"/>
                  <a:gd name="connsiteX2" fmla="*/ 36534 w 245487"/>
                  <a:gd name="connsiteY2" fmla="*/ 122164 h 136382"/>
                  <a:gd name="connsiteX3" fmla="*/ 35989 w 245487"/>
                  <a:gd name="connsiteY3" fmla="*/ 20969 h 136382"/>
                  <a:gd name="connsiteX4" fmla="*/ 210558 w 245487"/>
                  <a:gd name="connsiteY4" fmla="*/ 20969 h 13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487" h="136382">
                    <a:moveTo>
                      <a:pt x="210558" y="20969"/>
                    </a:moveTo>
                    <a:cubicBezTo>
                      <a:pt x="258973" y="48927"/>
                      <a:pt x="259246" y="94206"/>
                      <a:pt x="211240" y="122164"/>
                    </a:cubicBezTo>
                    <a:cubicBezTo>
                      <a:pt x="163233" y="150123"/>
                      <a:pt x="84813" y="150123"/>
                      <a:pt x="36534" y="122164"/>
                    </a:cubicBezTo>
                    <a:cubicBezTo>
                      <a:pt x="-11881" y="94206"/>
                      <a:pt x="-12291" y="48927"/>
                      <a:pt x="35989" y="20969"/>
                    </a:cubicBezTo>
                    <a:cubicBezTo>
                      <a:pt x="83995" y="-6990"/>
                      <a:pt x="162279" y="-6990"/>
                      <a:pt x="210558" y="20969"/>
                    </a:cubicBezTo>
                    <a:close/>
                  </a:path>
                </a:pathLst>
              </a:custGeom>
              <a:solidFill>
                <a:srgbClr val="D4E1E8"/>
              </a:solidFill>
              <a:ln w="13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</p:grpSp>
        <p:grpSp>
          <p:nvGrpSpPr>
            <p:cNvPr id="290" name="Graphic 4">
              <a:extLst>
                <a:ext uri="{FF2B5EF4-FFF2-40B4-BE49-F238E27FC236}">
                  <a16:creationId xmlns:a16="http://schemas.microsoft.com/office/drawing/2014/main" id="{E00DFBD6-C282-420E-802D-79BD3716CD17}"/>
                </a:ext>
              </a:extLst>
            </p:cNvPr>
            <p:cNvGrpSpPr/>
            <p:nvPr/>
          </p:nvGrpSpPr>
          <p:grpSpPr>
            <a:xfrm>
              <a:off x="5531763" y="2527105"/>
              <a:ext cx="177297" cy="177297"/>
              <a:chOff x="5531763" y="2527105"/>
              <a:chExt cx="177297" cy="177297"/>
            </a:xfrm>
            <a:solidFill>
              <a:schemeClr val="accent1"/>
            </a:solidFill>
          </p:grpSpPr>
          <p:grpSp>
            <p:nvGrpSpPr>
              <p:cNvPr id="426" name="Graphic 4">
                <a:extLst>
                  <a:ext uri="{FF2B5EF4-FFF2-40B4-BE49-F238E27FC236}">
                    <a16:creationId xmlns:a16="http://schemas.microsoft.com/office/drawing/2014/main" id="{621724F7-72BE-4C5F-8297-C6F529C4F988}"/>
                  </a:ext>
                </a:extLst>
              </p:cNvPr>
              <p:cNvGrpSpPr/>
              <p:nvPr/>
            </p:nvGrpSpPr>
            <p:grpSpPr>
              <a:xfrm>
                <a:off x="5531763" y="2527105"/>
                <a:ext cx="177297" cy="177297"/>
                <a:chOff x="5531763" y="2527105"/>
                <a:chExt cx="177297" cy="177297"/>
              </a:xfrm>
              <a:solidFill>
                <a:srgbClr val="292929"/>
              </a:solidFill>
            </p:grpSpPr>
            <p:sp>
              <p:nvSpPr>
                <p:cNvPr id="428" name="Freeform: Shape 427">
                  <a:extLst>
                    <a:ext uri="{FF2B5EF4-FFF2-40B4-BE49-F238E27FC236}">
                      <a16:creationId xmlns:a16="http://schemas.microsoft.com/office/drawing/2014/main" id="{EF512538-A000-4EE0-80E8-1F67527DDCC3}"/>
                    </a:ext>
                  </a:extLst>
                </p:cNvPr>
                <p:cNvSpPr/>
                <p:nvPr/>
              </p:nvSpPr>
              <p:spPr>
                <a:xfrm>
                  <a:off x="5710833" y="2527650"/>
                  <a:ext cx="13638" cy="150020"/>
                </a:xfrm>
                <a:custGeom>
                  <a:avLst/>
                  <a:gdLst>
                    <a:gd name="connsiteX0" fmla="*/ 9274 w 0"/>
                    <a:gd name="connsiteY0" fmla="*/ 0 h 150020"/>
                    <a:gd name="connsiteX1" fmla="*/ 9138 w 0"/>
                    <a:gd name="connsiteY1" fmla="*/ 133518 h 150020"/>
                    <a:gd name="connsiteX2" fmla="*/ 0 w 0"/>
                    <a:gd name="connsiteY2" fmla="*/ 156839 h 150020"/>
                    <a:gd name="connsiteX3" fmla="*/ 137 w 0"/>
                    <a:gd name="connsiteY3" fmla="*/ 23321 h 150020"/>
                    <a:gd name="connsiteX4" fmla="*/ 9274 w 0"/>
                    <a:gd name="connsiteY4" fmla="*/ 0 h 150020"/>
                    <a:gd name="connsiteX5" fmla="*/ 9274 w 0"/>
                    <a:gd name="connsiteY5" fmla="*/ 0 h 150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h="150020">
                      <a:moveTo>
                        <a:pt x="9274" y="0"/>
                      </a:moveTo>
                      <a:lnTo>
                        <a:pt x="9138" y="133518"/>
                      </a:lnTo>
                      <a:cubicBezTo>
                        <a:pt x="9138" y="141428"/>
                        <a:pt x="6137" y="149475"/>
                        <a:pt x="0" y="156839"/>
                      </a:cubicBezTo>
                      <a:lnTo>
                        <a:pt x="137" y="23321"/>
                      </a:lnTo>
                      <a:cubicBezTo>
                        <a:pt x="6137" y="15957"/>
                        <a:pt x="9274" y="7910"/>
                        <a:pt x="9274" y="0"/>
                      </a:cubicBezTo>
                      <a:lnTo>
                        <a:pt x="9274" y="0"/>
                      </a:lnTo>
                      <a:close/>
                    </a:path>
                  </a:pathLst>
                </a:custGeom>
                <a:solidFill>
                  <a:srgbClr val="292929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429" name="Freeform: Shape 428">
                  <a:extLst>
                    <a:ext uri="{FF2B5EF4-FFF2-40B4-BE49-F238E27FC236}">
                      <a16:creationId xmlns:a16="http://schemas.microsoft.com/office/drawing/2014/main" id="{6D2204A1-A50F-4472-B4E5-7D767EC8D9D5}"/>
                    </a:ext>
                  </a:extLst>
                </p:cNvPr>
                <p:cNvSpPr/>
                <p:nvPr/>
              </p:nvSpPr>
              <p:spPr>
                <a:xfrm>
                  <a:off x="5621230" y="2551108"/>
                  <a:ext cx="81829" cy="163658"/>
                </a:xfrm>
                <a:custGeom>
                  <a:avLst/>
                  <a:gdLst>
                    <a:gd name="connsiteX0" fmla="*/ 71601 w 81829"/>
                    <a:gd name="connsiteY0" fmla="*/ 14729 h 163658"/>
                    <a:gd name="connsiteX1" fmla="*/ 46097 w 81829"/>
                    <a:gd name="connsiteY1" fmla="*/ 25231 h 163658"/>
                    <a:gd name="connsiteX2" fmla="*/ 0 w 81829"/>
                    <a:gd name="connsiteY2" fmla="*/ 30686 h 163658"/>
                    <a:gd name="connsiteX3" fmla="*/ 0 w 81829"/>
                    <a:gd name="connsiteY3" fmla="*/ 164204 h 163658"/>
                    <a:gd name="connsiteX4" fmla="*/ 46097 w 81829"/>
                    <a:gd name="connsiteY4" fmla="*/ 158885 h 163658"/>
                    <a:gd name="connsiteX5" fmla="*/ 71601 w 81829"/>
                    <a:gd name="connsiteY5" fmla="*/ 148247 h 163658"/>
                    <a:gd name="connsiteX6" fmla="*/ 89739 w 81829"/>
                    <a:gd name="connsiteY6" fmla="*/ 133518 h 163658"/>
                    <a:gd name="connsiteX7" fmla="*/ 89876 w 81829"/>
                    <a:gd name="connsiteY7" fmla="*/ 0 h 163658"/>
                    <a:gd name="connsiteX8" fmla="*/ 71601 w 81829"/>
                    <a:gd name="connsiteY8" fmla="*/ 14729 h 16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829" h="163658">
                      <a:moveTo>
                        <a:pt x="71601" y="14729"/>
                      </a:moveTo>
                      <a:cubicBezTo>
                        <a:pt x="63963" y="19093"/>
                        <a:pt x="55371" y="22776"/>
                        <a:pt x="46097" y="25231"/>
                      </a:cubicBezTo>
                      <a:cubicBezTo>
                        <a:pt x="31641" y="29322"/>
                        <a:pt x="15820" y="31095"/>
                        <a:pt x="0" y="30686"/>
                      </a:cubicBezTo>
                      <a:lnTo>
                        <a:pt x="0" y="164204"/>
                      </a:lnTo>
                      <a:cubicBezTo>
                        <a:pt x="15684" y="164613"/>
                        <a:pt x="31641" y="162840"/>
                        <a:pt x="46097" y="158885"/>
                      </a:cubicBezTo>
                      <a:cubicBezTo>
                        <a:pt x="55235" y="156157"/>
                        <a:pt x="63963" y="152612"/>
                        <a:pt x="71601" y="148247"/>
                      </a:cubicBezTo>
                      <a:cubicBezTo>
                        <a:pt x="79238" y="143883"/>
                        <a:pt x="85239" y="138837"/>
                        <a:pt x="89739" y="133518"/>
                      </a:cubicBezTo>
                      <a:lnTo>
                        <a:pt x="89876" y="0"/>
                      </a:lnTo>
                      <a:cubicBezTo>
                        <a:pt x="85239" y="5182"/>
                        <a:pt x="79238" y="10229"/>
                        <a:pt x="71601" y="14729"/>
                      </a:cubicBezTo>
                      <a:close/>
                    </a:path>
                  </a:pathLst>
                </a:custGeom>
                <a:solidFill>
                  <a:srgbClr val="292929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430" name="Freeform: Shape 429">
                  <a:extLst>
                    <a:ext uri="{FF2B5EF4-FFF2-40B4-BE49-F238E27FC236}">
                      <a16:creationId xmlns:a16="http://schemas.microsoft.com/office/drawing/2014/main" id="{2180682D-7980-4B28-A9A2-FE265AFC9AB0}"/>
                    </a:ext>
                  </a:extLst>
                </p:cNvPr>
                <p:cNvSpPr/>
                <p:nvPr/>
              </p:nvSpPr>
              <p:spPr>
                <a:xfrm>
                  <a:off x="5531763" y="2527105"/>
                  <a:ext cx="81829" cy="177297"/>
                </a:xfrm>
                <a:custGeom>
                  <a:avLst/>
                  <a:gdLst>
                    <a:gd name="connsiteX0" fmla="*/ 89467 w 81829"/>
                    <a:gd name="connsiteY0" fmla="*/ 54689 h 177296"/>
                    <a:gd name="connsiteX1" fmla="*/ 89467 w 81829"/>
                    <a:gd name="connsiteY1" fmla="*/ 188207 h 177296"/>
                    <a:gd name="connsiteX2" fmla="*/ 27958 w 81829"/>
                    <a:gd name="connsiteY2" fmla="*/ 172251 h 177296"/>
                    <a:gd name="connsiteX3" fmla="*/ 136 w 81829"/>
                    <a:gd name="connsiteY3" fmla="*/ 133518 h 177296"/>
                    <a:gd name="connsiteX4" fmla="*/ 0 w 81829"/>
                    <a:gd name="connsiteY4" fmla="*/ 0 h 177296"/>
                    <a:gd name="connsiteX5" fmla="*/ 27822 w 81829"/>
                    <a:gd name="connsiteY5" fmla="*/ 38733 h 177296"/>
                    <a:gd name="connsiteX6" fmla="*/ 89467 w 81829"/>
                    <a:gd name="connsiteY6" fmla="*/ 54689 h 177296"/>
                    <a:gd name="connsiteX7" fmla="*/ 89467 w 81829"/>
                    <a:gd name="connsiteY7" fmla="*/ 54689 h 177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1829" h="177296">
                      <a:moveTo>
                        <a:pt x="89467" y="54689"/>
                      </a:moveTo>
                      <a:lnTo>
                        <a:pt x="89467" y="188207"/>
                      </a:lnTo>
                      <a:cubicBezTo>
                        <a:pt x="67100" y="187525"/>
                        <a:pt x="45006" y="182206"/>
                        <a:pt x="27958" y="172251"/>
                      </a:cubicBezTo>
                      <a:cubicBezTo>
                        <a:pt x="9410" y="161613"/>
                        <a:pt x="136" y="147566"/>
                        <a:pt x="136" y="133518"/>
                      </a:cubicBezTo>
                      <a:lnTo>
                        <a:pt x="0" y="0"/>
                      </a:lnTo>
                      <a:cubicBezTo>
                        <a:pt x="0" y="14047"/>
                        <a:pt x="9274" y="28095"/>
                        <a:pt x="27822" y="38733"/>
                      </a:cubicBezTo>
                      <a:cubicBezTo>
                        <a:pt x="45142" y="48552"/>
                        <a:pt x="67100" y="53871"/>
                        <a:pt x="89467" y="54689"/>
                      </a:cubicBezTo>
                      <a:lnTo>
                        <a:pt x="89467" y="54689"/>
                      </a:lnTo>
                      <a:close/>
                    </a:path>
                  </a:pathLst>
                </a:custGeom>
                <a:solidFill>
                  <a:srgbClr val="292929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7E0BDA52-CEFF-4D5F-88BD-E19ABCBFBD1B}"/>
                  </a:ext>
                </a:extLst>
              </p:cNvPr>
              <p:cNvSpPr/>
              <p:nvPr/>
            </p:nvSpPr>
            <p:spPr>
              <a:xfrm>
                <a:off x="5531848" y="2472723"/>
                <a:ext cx="177297" cy="95467"/>
              </a:xfrm>
              <a:custGeom>
                <a:avLst/>
                <a:gdLst>
                  <a:gd name="connsiteX0" fmla="*/ 160437 w 177296"/>
                  <a:gd name="connsiteY0" fmla="*/ 16059 h 95467"/>
                  <a:gd name="connsiteX1" fmla="*/ 160983 w 177296"/>
                  <a:gd name="connsiteY1" fmla="*/ 93115 h 95467"/>
                  <a:gd name="connsiteX2" fmla="*/ 27874 w 177296"/>
                  <a:gd name="connsiteY2" fmla="*/ 93115 h 95467"/>
                  <a:gd name="connsiteX3" fmla="*/ 27464 w 177296"/>
                  <a:gd name="connsiteY3" fmla="*/ 16059 h 95467"/>
                  <a:gd name="connsiteX4" fmla="*/ 160437 w 177296"/>
                  <a:gd name="connsiteY4" fmla="*/ 16059 h 95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296" h="95467">
                    <a:moveTo>
                      <a:pt x="160437" y="16059"/>
                    </a:moveTo>
                    <a:cubicBezTo>
                      <a:pt x="197397" y="37334"/>
                      <a:pt x="197533" y="71839"/>
                      <a:pt x="160983" y="93115"/>
                    </a:cubicBezTo>
                    <a:cubicBezTo>
                      <a:pt x="124432" y="114390"/>
                      <a:pt x="64697" y="114390"/>
                      <a:pt x="27874" y="93115"/>
                    </a:cubicBezTo>
                    <a:cubicBezTo>
                      <a:pt x="-9086" y="71839"/>
                      <a:pt x="-9359" y="37334"/>
                      <a:pt x="27464" y="16059"/>
                    </a:cubicBezTo>
                    <a:cubicBezTo>
                      <a:pt x="64015" y="-5353"/>
                      <a:pt x="123614" y="-5353"/>
                      <a:pt x="160437" y="16059"/>
                    </a:cubicBezTo>
                    <a:close/>
                  </a:path>
                </a:pathLst>
              </a:custGeom>
              <a:solidFill>
                <a:srgbClr val="323537"/>
              </a:solidFill>
              <a:ln w="13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</p:grpSp>
        <p:grpSp>
          <p:nvGrpSpPr>
            <p:cNvPr id="291" name="Graphic 4">
              <a:extLst>
                <a:ext uri="{FF2B5EF4-FFF2-40B4-BE49-F238E27FC236}">
                  <a16:creationId xmlns:a16="http://schemas.microsoft.com/office/drawing/2014/main" id="{5EC6F54C-2D7C-42E6-8600-0CE5B00AC47A}"/>
                </a:ext>
              </a:extLst>
            </p:cNvPr>
            <p:cNvGrpSpPr/>
            <p:nvPr/>
          </p:nvGrpSpPr>
          <p:grpSpPr>
            <a:xfrm>
              <a:off x="5486678" y="2179277"/>
              <a:ext cx="245488" cy="404223"/>
              <a:chOff x="5486678" y="2179277"/>
              <a:chExt cx="245488" cy="404223"/>
            </a:xfrm>
            <a:solidFill>
              <a:schemeClr val="accent1"/>
            </a:solidFill>
          </p:grpSpPr>
          <p:grpSp>
            <p:nvGrpSpPr>
              <p:cNvPr id="388" name="Graphic 4">
                <a:extLst>
                  <a:ext uri="{FF2B5EF4-FFF2-40B4-BE49-F238E27FC236}">
                    <a16:creationId xmlns:a16="http://schemas.microsoft.com/office/drawing/2014/main" id="{27C8C23A-ADD6-4C07-A53F-C278C139977B}"/>
                  </a:ext>
                </a:extLst>
              </p:cNvPr>
              <p:cNvGrpSpPr/>
              <p:nvPr/>
            </p:nvGrpSpPr>
            <p:grpSpPr>
              <a:xfrm>
                <a:off x="5486678" y="2351650"/>
                <a:ext cx="245488" cy="231850"/>
                <a:chOff x="5486678" y="2351650"/>
                <a:chExt cx="245488" cy="231850"/>
              </a:xfrm>
              <a:solidFill>
                <a:schemeClr val="accent1"/>
              </a:solidFill>
            </p:grpSpPr>
            <p:sp>
              <p:nvSpPr>
                <p:cNvPr id="420" name="Freeform: Shape 419">
                  <a:extLst>
                    <a:ext uri="{FF2B5EF4-FFF2-40B4-BE49-F238E27FC236}">
                      <a16:creationId xmlns:a16="http://schemas.microsoft.com/office/drawing/2014/main" id="{123E212E-9529-4636-89DF-92D592C56EA8}"/>
                    </a:ext>
                  </a:extLst>
                </p:cNvPr>
                <p:cNvSpPr/>
                <p:nvPr/>
              </p:nvSpPr>
              <p:spPr>
                <a:xfrm>
                  <a:off x="5516625" y="2509921"/>
                  <a:ext cx="204573" cy="68191"/>
                </a:xfrm>
                <a:custGeom>
                  <a:avLst/>
                  <a:gdLst>
                    <a:gd name="connsiteX0" fmla="*/ 0 w 204573"/>
                    <a:gd name="connsiteY0" fmla="*/ 3682 h 68191"/>
                    <a:gd name="connsiteX1" fmla="*/ 22912 w 204573"/>
                    <a:gd name="connsiteY1" fmla="*/ 39551 h 68191"/>
                    <a:gd name="connsiteX2" fmla="*/ 63418 w 204573"/>
                    <a:gd name="connsiteY2" fmla="*/ 70646 h 68191"/>
                    <a:gd name="connsiteX3" fmla="*/ 82238 w 204573"/>
                    <a:gd name="connsiteY3" fmla="*/ 75692 h 68191"/>
                    <a:gd name="connsiteX4" fmla="*/ 83875 w 204573"/>
                    <a:gd name="connsiteY4" fmla="*/ 75965 h 68191"/>
                    <a:gd name="connsiteX5" fmla="*/ 177024 w 204573"/>
                    <a:gd name="connsiteY5" fmla="*/ 65600 h 68191"/>
                    <a:gd name="connsiteX6" fmla="*/ 178251 w 204573"/>
                    <a:gd name="connsiteY6" fmla="*/ 64781 h 68191"/>
                    <a:gd name="connsiteX7" fmla="*/ 196526 w 204573"/>
                    <a:gd name="connsiteY7" fmla="*/ 45279 h 68191"/>
                    <a:gd name="connsiteX8" fmla="*/ 208392 w 204573"/>
                    <a:gd name="connsiteY8" fmla="*/ 0 h 68191"/>
                    <a:gd name="connsiteX9" fmla="*/ 159703 w 204573"/>
                    <a:gd name="connsiteY9" fmla="*/ 41460 h 68191"/>
                    <a:gd name="connsiteX10" fmla="*/ 158340 w 204573"/>
                    <a:gd name="connsiteY10" fmla="*/ 42142 h 68191"/>
                    <a:gd name="connsiteX11" fmla="*/ 110197 w 204573"/>
                    <a:gd name="connsiteY11" fmla="*/ 45415 h 68191"/>
                    <a:gd name="connsiteX12" fmla="*/ 105014 w 204573"/>
                    <a:gd name="connsiteY12" fmla="*/ 43506 h 68191"/>
                    <a:gd name="connsiteX13" fmla="*/ 103514 w 204573"/>
                    <a:gd name="connsiteY13" fmla="*/ 42960 h 68191"/>
                    <a:gd name="connsiteX14" fmla="*/ 0 w 204573"/>
                    <a:gd name="connsiteY14" fmla="*/ 3682 h 6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04573" h="68191">
                      <a:moveTo>
                        <a:pt x="0" y="3682"/>
                      </a:moveTo>
                      <a:cubicBezTo>
                        <a:pt x="6273" y="15138"/>
                        <a:pt x="13911" y="27413"/>
                        <a:pt x="22912" y="39551"/>
                      </a:cubicBezTo>
                      <a:cubicBezTo>
                        <a:pt x="32732" y="52916"/>
                        <a:pt x="46506" y="65191"/>
                        <a:pt x="63418" y="70646"/>
                      </a:cubicBezTo>
                      <a:cubicBezTo>
                        <a:pt x="69418" y="72555"/>
                        <a:pt x="75692" y="74328"/>
                        <a:pt x="82238" y="75692"/>
                      </a:cubicBezTo>
                      <a:cubicBezTo>
                        <a:pt x="82784" y="75828"/>
                        <a:pt x="83329" y="75965"/>
                        <a:pt x="83875" y="75965"/>
                      </a:cubicBezTo>
                      <a:cubicBezTo>
                        <a:pt x="116470" y="82920"/>
                        <a:pt x="152202" y="82238"/>
                        <a:pt x="177024" y="65600"/>
                      </a:cubicBezTo>
                      <a:cubicBezTo>
                        <a:pt x="177433" y="65327"/>
                        <a:pt x="177842" y="65054"/>
                        <a:pt x="178251" y="64781"/>
                      </a:cubicBezTo>
                      <a:cubicBezTo>
                        <a:pt x="185479" y="59735"/>
                        <a:pt x="191617" y="53325"/>
                        <a:pt x="196526" y="45279"/>
                      </a:cubicBezTo>
                      <a:cubicBezTo>
                        <a:pt x="204982" y="31641"/>
                        <a:pt x="207437" y="13911"/>
                        <a:pt x="208392" y="0"/>
                      </a:cubicBezTo>
                      <a:cubicBezTo>
                        <a:pt x="194890" y="16911"/>
                        <a:pt x="178388" y="32732"/>
                        <a:pt x="159703" y="41460"/>
                      </a:cubicBezTo>
                      <a:cubicBezTo>
                        <a:pt x="159294" y="41733"/>
                        <a:pt x="158749" y="41869"/>
                        <a:pt x="158340" y="42142"/>
                      </a:cubicBezTo>
                      <a:cubicBezTo>
                        <a:pt x="143474" y="48825"/>
                        <a:pt x="127244" y="50870"/>
                        <a:pt x="110197" y="45415"/>
                      </a:cubicBezTo>
                      <a:cubicBezTo>
                        <a:pt x="108424" y="44870"/>
                        <a:pt x="106651" y="44188"/>
                        <a:pt x="105014" y="43506"/>
                      </a:cubicBezTo>
                      <a:cubicBezTo>
                        <a:pt x="104469" y="43369"/>
                        <a:pt x="104059" y="43233"/>
                        <a:pt x="103514" y="42960"/>
                      </a:cubicBezTo>
                      <a:cubicBezTo>
                        <a:pt x="68464" y="30413"/>
                        <a:pt x="34914" y="14184"/>
                        <a:pt x="0" y="3682"/>
                      </a:cubicBezTo>
                      <a:close/>
                    </a:path>
                  </a:pathLst>
                </a:custGeom>
                <a:solidFill>
                  <a:srgbClr val="D4E1E8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id="{5D27A8FA-70B4-4108-B312-15BDB781D532}"/>
                    </a:ext>
                  </a:extLst>
                </p:cNvPr>
                <p:cNvSpPr/>
                <p:nvPr/>
              </p:nvSpPr>
              <p:spPr>
                <a:xfrm>
                  <a:off x="5486678" y="2353526"/>
                  <a:ext cx="231850" cy="204573"/>
                </a:xfrm>
                <a:custGeom>
                  <a:avLst/>
                  <a:gdLst>
                    <a:gd name="connsiteX0" fmla="*/ 2261 w 231849"/>
                    <a:gd name="connsiteY0" fmla="*/ 97342 h 204573"/>
                    <a:gd name="connsiteX1" fmla="*/ 24492 w 231849"/>
                    <a:gd name="connsiteY1" fmla="*/ 158032 h 204573"/>
                    <a:gd name="connsiteX2" fmla="*/ 91864 w 231849"/>
                    <a:gd name="connsiteY2" fmla="*/ 184081 h 204573"/>
                    <a:gd name="connsiteX3" fmla="*/ 98411 w 231849"/>
                    <a:gd name="connsiteY3" fmla="*/ 186808 h 204573"/>
                    <a:gd name="connsiteX4" fmla="*/ 136870 w 231849"/>
                    <a:gd name="connsiteY4" fmla="*/ 202083 h 204573"/>
                    <a:gd name="connsiteX5" fmla="*/ 225246 w 231849"/>
                    <a:gd name="connsiteY5" fmla="*/ 168397 h 204573"/>
                    <a:gd name="connsiteX6" fmla="*/ 230292 w 231849"/>
                    <a:gd name="connsiteY6" fmla="*/ 162669 h 204573"/>
                    <a:gd name="connsiteX7" fmla="*/ 237111 w 231849"/>
                    <a:gd name="connsiteY7" fmla="*/ 154213 h 204573"/>
                    <a:gd name="connsiteX8" fmla="*/ 237657 w 231849"/>
                    <a:gd name="connsiteY8" fmla="*/ 135529 h 204573"/>
                    <a:gd name="connsiteX9" fmla="*/ 227292 w 231849"/>
                    <a:gd name="connsiteY9" fmla="*/ 29287 h 204573"/>
                    <a:gd name="connsiteX10" fmla="*/ 221700 w 231849"/>
                    <a:gd name="connsiteY10" fmla="*/ 22332 h 204573"/>
                    <a:gd name="connsiteX11" fmla="*/ 216108 w 231849"/>
                    <a:gd name="connsiteY11" fmla="*/ 17558 h 204573"/>
                    <a:gd name="connsiteX12" fmla="*/ 99911 w 231849"/>
                    <a:gd name="connsiteY12" fmla="*/ 5557 h 204573"/>
                    <a:gd name="connsiteX13" fmla="*/ 58451 w 231849"/>
                    <a:gd name="connsiteY13" fmla="*/ 19604 h 204573"/>
                    <a:gd name="connsiteX14" fmla="*/ 53677 w 231849"/>
                    <a:gd name="connsiteY14" fmla="*/ 21377 h 204573"/>
                    <a:gd name="connsiteX15" fmla="*/ 52314 w 231849"/>
                    <a:gd name="connsiteY15" fmla="*/ 21922 h 204573"/>
                    <a:gd name="connsiteX16" fmla="*/ 52314 w 231849"/>
                    <a:gd name="connsiteY16" fmla="*/ 21922 h 204573"/>
                    <a:gd name="connsiteX17" fmla="*/ 17400 w 231849"/>
                    <a:gd name="connsiteY17" fmla="*/ 36106 h 204573"/>
                    <a:gd name="connsiteX18" fmla="*/ 2261 w 231849"/>
                    <a:gd name="connsiteY18" fmla="*/ 97342 h 204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849" h="204573">
                      <a:moveTo>
                        <a:pt x="2261" y="97342"/>
                      </a:moveTo>
                      <a:cubicBezTo>
                        <a:pt x="2943" y="108525"/>
                        <a:pt x="10444" y="131574"/>
                        <a:pt x="24492" y="158032"/>
                      </a:cubicBezTo>
                      <a:cubicBezTo>
                        <a:pt x="47267" y="165124"/>
                        <a:pt x="69498" y="174670"/>
                        <a:pt x="91864" y="184081"/>
                      </a:cubicBezTo>
                      <a:cubicBezTo>
                        <a:pt x="94046" y="185036"/>
                        <a:pt x="96229" y="185854"/>
                        <a:pt x="98411" y="186808"/>
                      </a:cubicBezTo>
                      <a:cubicBezTo>
                        <a:pt x="111094" y="192127"/>
                        <a:pt x="123914" y="197446"/>
                        <a:pt x="136870" y="202083"/>
                      </a:cubicBezTo>
                      <a:cubicBezTo>
                        <a:pt x="170966" y="213403"/>
                        <a:pt x="201515" y="194309"/>
                        <a:pt x="225246" y="168397"/>
                      </a:cubicBezTo>
                      <a:cubicBezTo>
                        <a:pt x="227019" y="166488"/>
                        <a:pt x="228655" y="164578"/>
                        <a:pt x="230292" y="162669"/>
                      </a:cubicBezTo>
                      <a:cubicBezTo>
                        <a:pt x="232611" y="159941"/>
                        <a:pt x="234929" y="157077"/>
                        <a:pt x="237111" y="154213"/>
                      </a:cubicBezTo>
                      <a:cubicBezTo>
                        <a:pt x="237520" y="146576"/>
                        <a:pt x="237520" y="139893"/>
                        <a:pt x="237657" y="135529"/>
                      </a:cubicBezTo>
                      <a:cubicBezTo>
                        <a:pt x="238202" y="111526"/>
                        <a:pt x="240384" y="50290"/>
                        <a:pt x="227292" y="29287"/>
                      </a:cubicBezTo>
                      <a:cubicBezTo>
                        <a:pt x="225792" y="26832"/>
                        <a:pt x="223882" y="24514"/>
                        <a:pt x="221700" y="22332"/>
                      </a:cubicBezTo>
                      <a:cubicBezTo>
                        <a:pt x="220063" y="20695"/>
                        <a:pt x="218154" y="19058"/>
                        <a:pt x="216108" y="17558"/>
                      </a:cubicBezTo>
                      <a:cubicBezTo>
                        <a:pt x="188287" y="-3308"/>
                        <a:pt x="132370" y="-3172"/>
                        <a:pt x="99911" y="5557"/>
                      </a:cubicBezTo>
                      <a:cubicBezTo>
                        <a:pt x="89955" y="8284"/>
                        <a:pt x="74135" y="13739"/>
                        <a:pt x="58451" y="19604"/>
                      </a:cubicBezTo>
                      <a:cubicBezTo>
                        <a:pt x="57087" y="20149"/>
                        <a:pt x="55314" y="20831"/>
                        <a:pt x="53677" y="21377"/>
                      </a:cubicBezTo>
                      <a:cubicBezTo>
                        <a:pt x="53268" y="21513"/>
                        <a:pt x="52723" y="21786"/>
                        <a:pt x="52314" y="21922"/>
                      </a:cubicBezTo>
                      <a:cubicBezTo>
                        <a:pt x="52314" y="21922"/>
                        <a:pt x="52314" y="21922"/>
                        <a:pt x="52314" y="21922"/>
                      </a:cubicBezTo>
                      <a:cubicBezTo>
                        <a:pt x="38675" y="27105"/>
                        <a:pt x="25583" y="32424"/>
                        <a:pt x="17400" y="36106"/>
                      </a:cubicBezTo>
                      <a:cubicBezTo>
                        <a:pt x="-6876" y="47153"/>
                        <a:pt x="897" y="72793"/>
                        <a:pt x="2261" y="97342"/>
                      </a:cubicBezTo>
                      <a:close/>
                    </a:path>
                  </a:pathLst>
                </a:custGeom>
                <a:solidFill>
                  <a:srgbClr val="F1F5F9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422" name="Freeform: Shape 421">
                  <a:extLst>
                    <a:ext uri="{FF2B5EF4-FFF2-40B4-BE49-F238E27FC236}">
                      <a16:creationId xmlns:a16="http://schemas.microsoft.com/office/drawing/2014/main" id="{CBB15806-4FC0-494F-879C-8B10537B045A}"/>
                    </a:ext>
                  </a:extLst>
                </p:cNvPr>
                <p:cNvSpPr/>
                <p:nvPr/>
              </p:nvSpPr>
              <p:spPr>
                <a:xfrm>
                  <a:off x="5539640" y="2352399"/>
                  <a:ext cx="190935" cy="204573"/>
                </a:xfrm>
                <a:custGeom>
                  <a:avLst/>
                  <a:gdLst>
                    <a:gd name="connsiteX0" fmla="*/ 31129 w 190934"/>
                    <a:gd name="connsiteY0" fmla="*/ 180570 h 204573"/>
                    <a:gd name="connsiteX1" fmla="*/ 39857 w 190934"/>
                    <a:gd name="connsiteY1" fmla="*/ 184252 h 204573"/>
                    <a:gd name="connsiteX2" fmla="*/ 46267 w 190934"/>
                    <a:gd name="connsiteY2" fmla="*/ 186980 h 204573"/>
                    <a:gd name="connsiteX3" fmla="*/ 88954 w 190934"/>
                    <a:gd name="connsiteY3" fmla="*/ 204028 h 204573"/>
                    <a:gd name="connsiteX4" fmla="*/ 178148 w 190934"/>
                    <a:gd name="connsiteY4" fmla="*/ 169932 h 204573"/>
                    <a:gd name="connsiteX5" fmla="*/ 182649 w 190934"/>
                    <a:gd name="connsiteY5" fmla="*/ 164886 h 204573"/>
                    <a:gd name="connsiteX6" fmla="*/ 190014 w 190934"/>
                    <a:gd name="connsiteY6" fmla="*/ 155885 h 204573"/>
                    <a:gd name="connsiteX7" fmla="*/ 185513 w 190934"/>
                    <a:gd name="connsiteY7" fmla="*/ 26731 h 204573"/>
                    <a:gd name="connsiteX8" fmla="*/ 168738 w 190934"/>
                    <a:gd name="connsiteY8" fmla="*/ 11729 h 204573"/>
                    <a:gd name="connsiteX9" fmla="*/ 163283 w 190934"/>
                    <a:gd name="connsiteY9" fmla="*/ 9138 h 204573"/>
                    <a:gd name="connsiteX10" fmla="*/ 127823 w 190934"/>
                    <a:gd name="connsiteY10" fmla="*/ 0 h 204573"/>
                    <a:gd name="connsiteX11" fmla="*/ 112958 w 190934"/>
                    <a:gd name="connsiteY11" fmla="*/ 56053 h 204573"/>
                    <a:gd name="connsiteX12" fmla="*/ 30310 w 190934"/>
                    <a:gd name="connsiteY12" fmla="*/ 12002 h 204573"/>
                    <a:gd name="connsiteX13" fmla="*/ 443 w 190934"/>
                    <a:gd name="connsiteY13" fmla="*/ 22776 h 204573"/>
                    <a:gd name="connsiteX14" fmla="*/ 579 w 190934"/>
                    <a:gd name="connsiteY14" fmla="*/ 25640 h 204573"/>
                    <a:gd name="connsiteX15" fmla="*/ 579 w 190934"/>
                    <a:gd name="connsiteY15" fmla="*/ 27004 h 204573"/>
                    <a:gd name="connsiteX16" fmla="*/ 31129 w 190934"/>
                    <a:gd name="connsiteY16" fmla="*/ 180570 h 204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0934" h="204573">
                      <a:moveTo>
                        <a:pt x="31129" y="180570"/>
                      </a:moveTo>
                      <a:cubicBezTo>
                        <a:pt x="33992" y="181797"/>
                        <a:pt x="36993" y="183025"/>
                        <a:pt x="39857" y="184252"/>
                      </a:cubicBezTo>
                      <a:cubicBezTo>
                        <a:pt x="42039" y="185207"/>
                        <a:pt x="44085" y="186025"/>
                        <a:pt x="46267" y="186980"/>
                      </a:cubicBezTo>
                      <a:cubicBezTo>
                        <a:pt x="60314" y="192981"/>
                        <a:pt x="74498" y="198845"/>
                        <a:pt x="88954" y="204028"/>
                      </a:cubicBezTo>
                      <a:cubicBezTo>
                        <a:pt x="123323" y="215484"/>
                        <a:pt x="154145" y="196117"/>
                        <a:pt x="178148" y="169932"/>
                      </a:cubicBezTo>
                      <a:cubicBezTo>
                        <a:pt x="179649" y="168295"/>
                        <a:pt x="181285" y="166523"/>
                        <a:pt x="182649" y="164886"/>
                      </a:cubicBezTo>
                      <a:cubicBezTo>
                        <a:pt x="185240" y="161885"/>
                        <a:pt x="187695" y="158885"/>
                        <a:pt x="190014" y="155885"/>
                      </a:cubicBezTo>
                      <a:cubicBezTo>
                        <a:pt x="190423" y="148111"/>
                        <a:pt x="198742" y="48007"/>
                        <a:pt x="185513" y="26731"/>
                      </a:cubicBezTo>
                      <a:cubicBezTo>
                        <a:pt x="181694" y="20594"/>
                        <a:pt x="175830" y="15684"/>
                        <a:pt x="168738" y="11729"/>
                      </a:cubicBezTo>
                      <a:cubicBezTo>
                        <a:pt x="166965" y="10774"/>
                        <a:pt x="165192" y="9956"/>
                        <a:pt x="163283" y="9138"/>
                      </a:cubicBezTo>
                      <a:cubicBezTo>
                        <a:pt x="156600" y="6274"/>
                        <a:pt x="135870" y="1500"/>
                        <a:pt x="127823" y="0"/>
                      </a:cubicBezTo>
                      <a:cubicBezTo>
                        <a:pt x="120186" y="21276"/>
                        <a:pt x="133824" y="51825"/>
                        <a:pt x="112958" y="56053"/>
                      </a:cubicBezTo>
                      <a:cubicBezTo>
                        <a:pt x="79408" y="63008"/>
                        <a:pt x="51040" y="39551"/>
                        <a:pt x="30310" y="12002"/>
                      </a:cubicBezTo>
                      <a:cubicBezTo>
                        <a:pt x="21036" y="15002"/>
                        <a:pt x="2215" y="22094"/>
                        <a:pt x="443" y="22776"/>
                      </a:cubicBezTo>
                      <a:cubicBezTo>
                        <a:pt x="443" y="23321"/>
                        <a:pt x="579" y="25094"/>
                        <a:pt x="579" y="25640"/>
                      </a:cubicBezTo>
                      <a:cubicBezTo>
                        <a:pt x="579" y="26049"/>
                        <a:pt x="579" y="26594"/>
                        <a:pt x="579" y="27004"/>
                      </a:cubicBezTo>
                      <a:cubicBezTo>
                        <a:pt x="-1603" y="79511"/>
                        <a:pt x="1124" y="137473"/>
                        <a:pt x="31129" y="180570"/>
                      </a:cubicBezTo>
                      <a:close/>
                    </a:path>
                  </a:pathLst>
                </a:custGeom>
                <a:solidFill>
                  <a:srgbClr val="F1F5F9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423" name="Freeform: Shape 422">
                  <a:extLst>
                    <a:ext uri="{FF2B5EF4-FFF2-40B4-BE49-F238E27FC236}">
                      <a16:creationId xmlns:a16="http://schemas.microsoft.com/office/drawing/2014/main" id="{FD970F80-9A75-471C-8E1F-9D3308D18E70}"/>
                    </a:ext>
                  </a:extLst>
                </p:cNvPr>
                <p:cNvSpPr/>
                <p:nvPr/>
              </p:nvSpPr>
              <p:spPr>
                <a:xfrm>
                  <a:off x="5569950" y="2351650"/>
                  <a:ext cx="95467" cy="40915"/>
                </a:xfrm>
                <a:custGeom>
                  <a:avLst/>
                  <a:gdLst>
                    <a:gd name="connsiteX0" fmla="*/ 79102 w 95467"/>
                    <a:gd name="connsiteY0" fmla="*/ 48074 h 40914"/>
                    <a:gd name="connsiteX1" fmla="*/ 0 w 95467"/>
                    <a:gd name="connsiteY1" fmla="*/ 12751 h 40914"/>
                    <a:gd name="connsiteX2" fmla="*/ 21821 w 95467"/>
                    <a:gd name="connsiteY2" fmla="*/ 5932 h 40914"/>
                    <a:gd name="connsiteX3" fmla="*/ 102832 w 95467"/>
                    <a:gd name="connsiteY3" fmla="*/ 1977 h 40914"/>
                    <a:gd name="connsiteX4" fmla="*/ 79102 w 95467"/>
                    <a:gd name="connsiteY4" fmla="*/ 48074 h 4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467" h="40914">
                      <a:moveTo>
                        <a:pt x="79102" y="48074"/>
                      </a:moveTo>
                      <a:cubicBezTo>
                        <a:pt x="35732" y="56257"/>
                        <a:pt x="20048" y="44119"/>
                        <a:pt x="0" y="12751"/>
                      </a:cubicBezTo>
                      <a:cubicBezTo>
                        <a:pt x="8047" y="10023"/>
                        <a:pt x="16366" y="7432"/>
                        <a:pt x="21821" y="5932"/>
                      </a:cubicBezTo>
                      <a:cubicBezTo>
                        <a:pt x="42688" y="340"/>
                        <a:pt x="74738" y="-1978"/>
                        <a:pt x="102832" y="1977"/>
                      </a:cubicBezTo>
                      <a:cubicBezTo>
                        <a:pt x="105560" y="2386"/>
                        <a:pt x="105287" y="43164"/>
                        <a:pt x="79102" y="48074"/>
                      </a:cubicBezTo>
                      <a:close/>
                    </a:path>
                  </a:pathLst>
                </a:custGeom>
                <a:solidFill>
                  <a:srgbClr val="D4E1E8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2ADBDA6D-792D-4FEC-8C6F-CF8B1776F074}"/>
                    </a:ext>
                  </a:extLst>
                </p:cNvPr>
                <p:cNvSpPr/>
                <p:nvPr/>
              </p:nvSpPr>
              <p:spPr>
                <a:xfrm>
                  <a:off x="5486678" y="2376812"/>
                  <a:ext cx="68191" cy="150020"/>
                </a:xfrm>
                <a:custGeom>
                  <a:avLst/>
                  <a:gdLst>
                    <a:gd name="connsiteX0" fmla="*/ 17400 w 68191"/>
                    <a:gd name="connsiteY0" fmla="*/ 12956 h 150020"/>
                    <a:gd name="connsiteX1" fmla="*/ 49040 w 68191"/>
                    <a:gd name="connsiteY1" fmla="*/ 0 h 150020"/>
                    <a:gd name="connsiteX2" fmla="*/ 80545 w 68191"/>
                    <a:gd name="connsiteY2" fmla="*/ 156157 h 150020"/>
                    <a:gd name="connsiteX3" fmla="*/ 24492 w 68191"/>
                    <a:gd name="connsiteY3" fmla="*/ 134745 h 150020"/>
                    <a:gd name="connsiteX4" fmla="*/ 2261 w 68191"/>
                    <a:gd name="connsiteY4" fmla="*/ 74055 h 150020"/>
                    <a:gd name="connsiteX5" fmla="*/ 17400 w 68191"/>
                    <a:gd name="connsiteY5" fmla="*/ 12956 h 150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8191" h="150020">
                      <a:moveTo>
                        <a:pt x="17400" y="12956"/>
                      </a:moveTo>
                      <a:cubicBezTo>
                        <a:pt x="25037" y="9547"/>
                        <a:pt x="36629" y="4773"/>
                        <a:pt x="49040" y="0"/>
                      </a:cubicBezTo>
                      <a:cubicBezTo>
                        <a:pt x="46722" y="52916"/>
                        <a:pt x="50131" y="112515"/>
                        <a:pt x="80545" y="156157"/>
                      </a:cubicBezTo>
                      <a:cubicBezTo>
                        <a:pt x="62406" y="148520"/>
                        <a:pt x="43039" y="140473"/>
                        <a:pt x="24492" y="134745"/>
                      </a:cubicBezTo>
                      <a:cubicBezTo>
                        <a:pt x="10444" y="108287"/>
                        <a:pt x="2943" y="85239"/>
                        <a:pt x="2261" y="74055"/>
                      </a:cubicBezTo>
                      <a:cubicBezTo>
                        <a:pt x="897" y="49507"/>
                        <a:pt x="-6876" y="23867"/>
                        <a:pt x="17400" y="12956"/>
                      </a:cubicBezTo>
                      <a:close/>
                    </a:path>
                  </a:pathLst>
                </a:custGeom>
                <a:solidFill>
                  <a:srgbClr val="D4E1E8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1525A4DE-A040-4F4E-A13F-2E3085CB2E1E}"/>
                    </a:ext>
                  </a:extLst>
                </p:cNvPr>
                <p:cNvSpPr/>
                <p:nvPr/>
              </p:nvSpPr>
              <p:spPr>
                <a:xfrm>
                  <a:off x="5486678" y="2387722"/>
                  <a:ext cx="54553" cy="122744"/>
                </a:xfrm>
                <a:custGeom>
                  <a:avLst/>
                  <a:gdLst>
                    <a:gd name="connsiteX0" fmla="*/ 2261 w 54552"/>
                    <a:gd name="connsiteY0" fmla="*/ 63145 h 122743"/>
                    <a:gd name="connsiteX1" fmla="*/ 17400 w 54552"/>
                    <a:gd name="connsiteY1" fmla="*/ 2046 h 122743"/>
                    <a:gd name="connsiteX2" fmla="*/ 22037 w 54552"/>
                    <a:gd name="connsiteY2" fmla="*/ 0 h 122743"/>
                    <a:gd name="connsiteX3" fmla="*/ 35675 w 54552"/>
                    <a:gd name="connsiteY3" fmla="*/ 118789 h 122743"/>
                    <a:gd name="connsiteX4" fmla="*/ 30220 w 54552"/>
                    <a:gd name="connsiteY4" fmla="*/ 125608 h 122743"/>
                    <a:gd name="connsiteX5" fmla="*/ 24492 w 54552"/>
                    <a:gd name="connsiteY5" fmla="*/ 123835 h 122743"/>
                    <a:gd name="connsiteX6" fmla="*/ 2261 w 54552"/>
                    <a:gd name="connsiteY6" fmla="*/ 63145 h 122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552" h="122743">
                      <a:moveTo>
                        <a:pt x="2261" y="63145"/>
                      </a:moveTo>
                      <a:cubicBezTo>
                        <a:pt x="897" y="38596"/>
                        <a:pt x="-6876" y="13093"/>
                        <a:pt x="17400" y="2046"/>
                      </a:cubicBezTo>
                      <a:cubicBezTo>
                        <a:pt x="18763" y="1364"/>
                        <a:pt x="20400" y="682"/>
                        <a:pt x="22037" y="0"/>
                      </a:cubicBezTo>
                      <a:cubicBezTo>
                        <a:pt x="93637" y="8047"/>
                        <a:pt x="58587" y="83602"/>
                        <a:pt x="35675" y="118789"/>
                      </a:cubicBezTo>
                      <a:cubicBezTo>
                        <a:pt x="34175" y="121107"/>
                        <a:pt x="32265" y="123426"/>
                        <a:pt x="30220" y="125608"/>
                      </a:cubicBezTo>
                      <a:cubicBezTo>
                        <a:pt x="28310" y="124926"/>
                        <a:pt x="26401" y="124381"/>
                        <a:pt x="24492" y="123835"/>
                      </a:cubicBezTo>
                      <a:cubicBezTo>
                        <a:pt x="10444" y="97377"/>
                        <a:pt x="2807" y="74328"/>
                        <a:pt x="2261" y="63145"/>
                      </a:cubicBezTo>
                      <a:close/>
                    </a:path>
                  </a:pathLst>
                </a:custGeom>
                <a:solidFill>
                  <a:srgbClr val="323537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389" name="Graphic 4">
                <a:extLst>
                  <a:ext uri="{FF2B5EF4-FFF2-40B4-BE49-F238E27FC236}">
                    <a16:creationId xmlns:a16="http://schemas.microsoft.com/office/drawing/2014/main" id="{216F5A01-7087-456A-BE1B-72DBC12E3DEC}"/>
                  </a:ext>
                </a:extLst>
              </p:cNvPr>
              <p:cNvGrpSpPr/>
              <p:nvPr/>
            </p:nvGrpSpPr>
            <p:grpSpPr>
              <a:xfrm>
                <a:off x="5551266" y="2179277"/>
                <a:ext cx="127202" cy="213134"/>
                <a:chOff x="5551266" y="2179277"/>
                <a:chExt cx="127202" cy="213134"/>
              </a:xfrm>
              <a:solidFill>
                <a:schemeClr val="accent1"/>
              </a:solidFill>
            </p:grpSpPr>
            <p:grpSp>
              <p:nvGrpSpPr>
                <p:cNvPr id="398" name="Graphic 4">
                  <a:extLst>
                    <a:ext uri="{FF2B5EF4-FFF2-40B4-BE49-F238E27FC236}">
                      <a16:creationId xmlns:a16="http://schemas.microsoft.com/office/drawing/2014/main" id="{1794BA5D-50CB-4326-A93E-317E167E9EF8}"/>
                    </a:ext>
                  </a:extLst>
                </p:cNvPr>
                <p:cNvGrpSpPr/>
                <p:nvPr/>
              </p:nvGrpSpPr>
              <p:grpSpPr>
                <a:xfrm>
                  <a:off x="5555724" y="2179277"/>
                  <a:ext cx="122744" cy="213134"/>
                  <a:chOff x="5555724" y="2179277"/>
                  <a:chExt cx="122744" cy="213134"/>
                </a:xfrm>
                <a:solidFill>
                  <a:schemeClr val="accent1"/>
                </a:solidFill>
              </p:grpSpPr>
              <p:grpSp>
                <p:nvGrpSpPr>
                  <p:cNvPr id="408" name="Graphic 4">
                    <a:extLst>
                      <a:ext uri="{FF2B5EF4-FFF2-40B4-BE49-F238E27FC236}">
                        <a16:creationId xmlns:a16="http://schemas.microsoft.com/office/drawing/2014/main" id="{7D303709-8356-441D-8545-C8D97E670C1E}"/>
                      </a:ext>
                    </a:extLst>
                  </p:cNvPr>
                  <p:cNvGrpSpPr/>
                  <p:nvPr/>
                </p:nvGrpSpPr>
                <p:grpSpPr>
                  <a:xfrm>
                    <a:off x="5555724" y="2179277"/>
                    <a:ext cx="122744" cy="213134"/>
                    <a:chOff x="5555724" y="2179277"/>
                    <a:chExt cx="122744" cy="213134"/>
                  </a:xfrm>
                  <a:solidFill>
                    <a:schemeClr val="accent1"/>
                  </a:solidFill>
                </p:grpSpPr>
                <p:sp>
                  <p:nvSpPr>
                    <p:cNvPr id="410" name="Freeform: Shape 409">
                      <a:extLst>
                        <a:ext uri="{FF2B5EF4-FFF2-40B4-BE49-F238E27FC236}">
                          <a16:creationId xmlns:a16="http://schemas.microsoft.com/office/drawing/2014/main" id="{7C1FB6D2-8459-424C-BE01-7EE6E5A569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1134" y="2291300"/>
                      <a:ext cx="81829" cy="95467"/>
                    </a:xfrm>
                    <a:custGeom>
                      <a:avLst/>
                      <a:gdLst>
                        <a:gd name="connsiteX0" fmla="*/ 4092 w 81829"/>
                        <a:gd name="connsiteY0" fmla="*/ 51825 h 95467"/>
                        <a:gd name="connsiteX1" fmla="*/ 1909 w 81829"/>
                        <a:gd name="connsiteY1" fmla="*/ 74874 h 95467"/>
                        <a:gd name="connsiteX2" fmla="*/ 6683 w 81829"/>
                        <a:gd name="connsiteY2" fmla="*/ 83875 h 95467"/>
                        <a:gd name="connsiteX3" fmla="*/ 9274 w 81829"/>
                        <a:gd name="connsiteY3" fmla="*/ 86602 h 95467"/>
                        <a:gd name="connsiteX4" fmla="*/ 30686 w 81829"/>
                        <a:gd name="connsiteY4" fmla="*/ 96831 h 95467"/>
                        <a:gd name="connsiteX5" fmla="*/ 83057 w 81829"/>
                        <a:gd name="connsiteY5" fmla="*/ 81966 h 95467"/>
                        <a:gd name="connsiteX6" fmla="*/ 83329 w 81829"/>
                        <a:gd name="connsiteY6" fmla="*/ 40505 h 95467"/>
                        <a:gd name="connsiteX7" fmla="*/ 0 w 81829"/>
                        <a:gd name="connsiteY7" fmla="*/ 0 h 95467"/>
                        <a:gd name="connsiteX8" fmla="*/ 4228 w 81829"/>
                        <a:gd name="connsiteY8" fmla="*/ 51552 h 95467"/>
                        <a:gd name="connsiteX9" fmla="*/ 4092 w 81829"/>
                        <a:gd name="connsiteY9" fmla="*/ 51825 h 954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81829" h="95467">
                          <a:moveTo>
                            <a:pt x="4092" y="51825"/>
                          </a:moveTo>
                          <a:cubicBezTo>
                            <a:pt x="3682" y="55507"/>
                            <a:pt x="3000" y="70919"/>
                            <a:pt x="1909" y="74874"/>
                          </a:cubicBezTo>
                          <a:cubicBezTo>
                            <a:pt x="1773" y="75419"/>
                            <a:pt x="3000" y="79374"/>
                            <a:pt x="6683" y="83875"/>
                          </a:cubicBezTo>
                          <a:cubicBezTo>
                            <a:pt x="7365" y="84830"/>
                            <a:pt x="8319" y="85784"/>
                            <a:pt x="9274" y="86602"/>
                          </a:cubicBezTo>
                          <a:cubicBezTo>
                            <a:pt x="13775" y="90967"/>
                            <a:pt x="20594" y="95331"/>
                            <a:pt x="30686" y="96831"/>
                          </a:cubicBezTo>
                          <a:cubicBezTo>
                            <a:pt x="79783" y="104332"/>
                            <a:pt x="83193" y="82920"/>
                            <a:pt x="83057" y="81966"/>
                          </a:cubicBezTo>
                          <a:cubicBezTo>
                            <a:pt x="82102" y="67236"/>
                            <a:pt x="83329" y="40505"/>
                            <a:pt x="83329" y="40505"/>
                          </a:cubicBezTo>
                          <a:lnTo>
                            <a:pt x="0" y="0"/>
                          </a:lnTo>
                          <a:cubicBezTo>
                            <a:pt x="0" y="0"/>
                            <a:pt x="5046" y="41733"/>
                            <a:pt x="4228" y="51552"/>
                          </a:cubicBezTo>
                          <a:lnTo>
                            <a:pt x="4092" y="51825"/>
                          </a:lnTo>
                          <a:close/>
                        </a:path>
                      </a:pathLst>
                    </a:custGeom>
                    <a:solidFill>
                      <a:srgbClr val="292929"/>
                    </a:solidFill>
                    <a:ln w="1363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411" name="Freeform: Shape 410">
                      <a:extLst>
                        <a:ext uri="{FF2B5EF4-FFF2-40B4-BE49-F238E27FC236}">
                          <a16:creationId xmlns:a16="http://schemas.microsoft.com/office/drawing/2014/main" id="{EF91722B-3488-41B5-843B-E830231D66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7816" y="2301120"/>
                      <a:ext cx="13638" cy="68191"/>
                    </a:xfrm>
                    <a:custGeom>
                      <a:avLst/>
                      <a:gdLst>
                        <a:gd name="connsiteX0" fmla="*/ 0 w 0"/>
                        <a:gd name="connsiteY0" fmla="*/ 74055 h 68191"/>
                        <a:gd name="connsiteX1" fmla="*/ 2591 w 0"/>
                        <a:gd name="connsiteY1" fmla="*/ 76783 h 68191"/>
                        <a:gd name="connsiteX2" fmla="*/ 4091 w 0"/>
                        <a:gd name="connsiteY2" fmla="*/ 0 h 68191"/>
                        <a:gd name="connsiteX3" fmla="*/ 1091 w 0"/>
                        <a:gd name="connsiteY3" fmla="*/ 545 h 68191"/>
                        <a:gd name="connsiteX4" fmla="*/ 0 w 0"/>
                        <a:gd name="connsiteY4" fmla="*/ 74055 h 681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h="68191">
                          <a:moveTo>
                            <a:pt x="0" y="74055"/>
                          </a:moveTo>
                          <a:cubicBezTo>
                            <a:pt x="682" y="75010"/>
                            <a:pt x="1637" y="75965"/>
                            <a:pt x="2591" y="76783"/>
                          </a:cubicBezTo>
                          <a:cubicBezTo>
                            <a:pt x="8183" y="51552"/>
                            <a:pt x="8728" y="25367"/>
                            <a:pt x="4091" y="0"/>
                          </a:cubicBezTo>
                          <a:lnTo>
                            <a:pt x="1091" y="545"/>
                          </a:lnTo>
                          <a:cubicBezTo>
                            <a:pt x="5319" y="24821"/>
                            <a:pt x="5046" y="49916"/>
                            <a:pt x="0" y="74055"/>
                          </a:cubicBezTo>
                          <a:close/>
                        </a:path>
                      </a:pathLst>
                    </a:custGeom>
                    <a:solidFill>
                      <a:srgbClr val="71FFFF"/>
                    </a:solidFill>
                    <a:ln w="1363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412" name="Freeform: Shape 411">
                      <a:extLst>
                        <a:ext uri="{FF2B5EF4-FFF2-40B4-BE49-F238E27FC236}">
                          <a16:creationId xmlns:a16="http://schemas.microsoft.com/office/drawing/2014/main" id="{812BF636-60DD-4473-BA66-622F62345C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6505" y="2310582"/>
                      <a:ext cx="27276" cy="81829"/>
                    </a:xfrm>
                    <a:custGeom>
                      <a:avLst/>
                      <a:gdLst>
                        <a:gd name="connsiteX0" fmla="*/ 30907 w 27276"/>
                        <a:gd name="connsiteY0" fmla="*/ 81913 h 81829"/>
                        <a:gd name="connsiteX1" fmla="*/ 31452 w 27276"/>
                        <a:gd name="connsiteY1" fmla="*/ 81777 h 81829"/>
                        <a:gd name="connsiteX2" fmla="*/ 32407 w 27276"/>
                        <a:gd name="connsiteY2" fmla="*/ 79868 h 81829"/>
                        <a:gd name="connsiteX3" fmla="*/ 2948 w 27276"/>
                        <a:gd name="connsiteY3" fmla="*/ 1039 h 81829"/>
                        <a:gd name="connsiteX4" fmla="*/ 1039 w 27276"/>
                        <a:gd name="connsiteY4" fmla="*/ 84 h 81829"/>
                        <a:gd name="connsiteX5" fmla="*/ 84 w 27276"/>
                        <a:gd name="connsiteY5" fmla="*/ 1994 h 81829"/>
                        <a:gd name="connsiteX6" fmla="*/ 29543 w 27276"/>
                        <a:gd name="connsiteY6" fmla="*/ 80822 h 81829"/>
                        <a:gd name="connsiteX7" fmla="*/ 30907 w 27276"/>
                        <a:gd name="connsiteY7" fmla="*/ 81913 h 818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7276" h="81829">
                          <a:moveTo>
                            <a:pt x="30907" y="81913"/>
                          </a:moveTo>
                          <a:cubicBezTo>
                            <a:pt x="31043" y="81913"/>
                            <a:pt x="31316" y="81913"/>
                            <a:pt x="31452" y="81777"/>
                          </a:cubicBezTo>
                          <a:cubicBezTo>
                            <a:pt x="32270" y="81504"/>
                            <a:pt x="32679" y="80550"/>
                            <a:pt x="32407" y="79868"/>
                          </a:cubicBezTo>
                          <a:lnTo>
                            <a:pt x="2948" y="1039"/>
                          </a:lnTo>
                          <a:cubicBezTo>
                            <a:pt x="2675" y="220"/>
                            <a:pt x="1721" y="-189"/>
                            <a:pt x="1039" y="84"/>
                          </a:cubicBezTo>
                          <a:cubicBezTo>
                            <a:pt x="221" y="357"/>
                            <a:pt x="-189" y="1312"/>
                            <a:pt x="84" y="1994"/>
                          </a:cubicBezTo>
                          <a:lnTo>
                            <a:pt x="29543" y="80822"/>
                          </a:lnTo>
                          <a:cubicBezTo>
                            <a:pt x="29815" y="81641"/>
                            <a:pt x="30361" y="81913"/>
                            <a:pt x="30907" y="81913"/>
                          </a:cubicBezTo>
                          <a:close/>
                        </a:path>
                      </a:pathLst>
                    </a:custGeom>
                    <a:solidFill>
                      <a:srgbClr val="D4E1E8"/>
                    </a:solidFill>
                    <a:ln w="1363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413" name="Freeform: Shape 412">
                      <a:extLst>
                        <a:ext uri="{FF2B5EF4-FFF2-40B4-BE49-F238E27FC236}">
                          <a16:creationId xmlns:a16="http://schemas.microsoft.com/office/drawing/2014/main" id="{05C39F2B-A6D9-4638-B8AB-7E5A20FAFA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8871" y="2302620"/>
                      <a:ext cx="13638" cy="81829"/>
                    </a:xfrm>
                    <a:custGeom>
                      <a:avLst/>
                      <a:gdLst>
                        <a:gd name="connsiteX0" fmla="*/ 955 w 0"/>
                        <a:gd name="connsiteY0" fmla="*/ 87012 h 81829"/>
                        <a:gd name="connsiteX1" fmla="*/ 1500 w 0"/>
                        <a:gd name="connsiteY1" fmla="*/ 87148 h 81829"/>
                        <a:gd name="connsiteX2" fmla="*/ 3137 w 0"/>
                        <a:gd name="connsiteY2" fmla="*/ 85648 h 81829"/>
                        <a:gd name="connsiteX3" fmla="*/ 5183 w 0"/>
                        <a:gd name="connsiteY3" fmla="*/ 1637 h 81829"/>
                        <a:gd name="connsiteX4" fmla="*/ 3682 w 0"/>
                        <a:gd name="connsiteY4" fmla="*/ 0 h 81829"/>
                        <a:gd name="connsiteX5" fmla="*/ 2046 w 0"/>
                        <a:gd name="connsiteY5" fmla="*/ 1500 h 81829"/>
                        <a:gd name="connsiteX6" fmla="*/ 0 w 0"/>
                        <a:gd name="connsiteY6" fmla="*/ 85511 h 81829"/>
                        <a:gd name="connsiteX7" fmla="*/ 955 w 0"/>
                        <a:gd name="connsiteY7" fmla="*/ 87012 h 818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h="81829">
                          <a:moveTo>
                            <a:pt x="955" y="87012"/>
                          </a:moveTo>
                          <a:cubicBezTo>
                            <a:pt x="1091" y="87012"/>
                            <a:pt x="1364" y="87148"/>
                            <a:pt x="1500" y="87148"/>
                          </a:cubicBezTo>
                          <a:cubicBezTo>
                            <a:pt x="2318" y="87148"/>
                            <a:pt x="3000" y="86466"/>
                            <a:pt x="3137" y="85648"/>
                          </a:cubicBezTo>
                          <a:lnTo>
                            <a:pt x="5183" y="1637"/>
                          </a:lnTo>
                          <a:cubicBezTo>
                            <a:pt x="5183" y="818"/>
                            <a:pt x="4501" y="136"/>
                            <a:pt x="3682" y="0"/>
                          </a:cubicBezTo>
                          <a:cubicBezTo>
                            <a:pt x="2864" y="0"/>
                            <a:pt x="2182" y="682"/>
                            <a:pt x="2046" y="1500"/>
                          </a:cubicBezTo>
                          <a:lnTo>
                            <a:pt x="0" y="85511"/>
                          </a:lnTo>
                          <a:cubicBezTo>
                            <a:pt x="0" y="86193"/>
                            <a:pt x="409" y="86739"/>
                            <a:pt x="955" y="87012"/>
                          </a:cubicBezTo>
                          <a:close/>
                        </a:path>
                      </a:pathLst>
                    </a:custGeom>
                    <a:solidFill>
                      <a:srgbClr val="D4E1E8"/>
                    </a:solidFill>
                    <a:ln w="1363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350"/>
                    </a:p>
                  </p:txBody>
                </p:sp>
                <p:grpSp>
                  <p:nvGrpSpPr>
                    <p:cNvPr id="414" name="Graphic 4">
                      <a:extLst>
                        <a:ext uri="{FF2B5EF4-FFF2-40B4-BE49-F238E27FC236}">
                          <a16:creationId xmlns:a16="http://schemas.microsoft.com/office/drawing/2014/main" id="{94D57135-EECB-44AD-9F48-419DF2EF06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55724" y="2179277"/>
                      <a:ext cx="122744" cy="177297"/>
                      <a:chOff x="5555724" y="2179277"/>
                      <a:chExt cx="122744" cy="177297"/>
                    </a:xfrm>
                    <a:solidFill>
                      <a:schemeClr val="accent1"/>
                    </a:solidFill>
                  </p:grpSpPr>
                  <p:sp>
                    <p:nvSpPr>
                      <p:cNvPr id="415" name="Freeform: Shape 414">
                        <a:extLst>
                          <a:ext uri="{FF2B5EF4-FFF2-40B4-BE49-F238E27FC236}">
                            <a16:creationId xmlns:a16="http://schemas.microsoft.com/office/drawing/2014/main" id="{BA67EB7B-FA01-4EEC-A8B6-8BFB044962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76587" y="2210806"/>
                        <a:ext cx="109106" cy="150020"/>
                      </a:xfrm>
                      <a:custGeom>
                        <a:avLst/>
                        <a:gdLst>
                          <a:gd name="connsiteX0" fmla="*/ 46 w 109105"/>
                          <a:gd name="connsiteY0" fmla="*/ 78858 h 150020"/>
                          <a:gd name="connsiteX1" fmla="*/ 30459 w 109105"/>
                          <a:gd name="connsiteY1" fmla="*/ 130683 h 150020"/>
                          <a:gd name="connsiteX2" fmla="*/ 97287 w 109105"/>
                          <a:gd name="connsiteY2" fmla="*/ 146231 h 150020"/>
                          <a:gd name="connsiteX3" fmla="*/ 113516 w 109105"/>
                          <a:gd name="connsiteY3" fmla="*/ 67811 h 150020"/>
                          <a:gd name="connsiteX4" fmla="*/ 114062 w 109105"/>
                          <a:gd name="connsiteY4" fmla="*/ 39989 h 150020"/>
                          <a:gd name="connsiteX5" fmla="*/ 92786 w 109105"/>
                          <a:gd name="connsiteY5" fmla="*/ 575 h 150020"/>
                          <a:gd name="connsiteX6" fmla="*/ 51735 w 109105"/>
                          <a:gd name="connsiteY6" fmla="*/ 9712 h 150020"/>
                          <a:gd name="connsiteX7" fmla="*/ 1683 w 109105"/>
                          <a:gd name="connsiteY7" fmla="*/ 72448 h 150020"/>
                          <a:gd name="connsiteX8" fmla="*/ 46 w 109105"/>
                          <a:gd name="connsiteY8" fmla="*/ 78858 h 1500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9105" h="150020">
                            <a:moveTo>
                              <a:pt x="46" y="78858"/>
                            </a:moveTo>
                            <a:cubicBezTo>
                              <a:pt x="3047" y="90178"/>
                              <a:pt x="29641" y="130138"/>
                              <a:pt x="30459" y="130683"/>
                            </a:cubicBezTo>
                            <a:cubicBezTo>
                              <a:pt x="53508" y="149504"/>
                              <a:pt x="89786" y="156323"/>
                              <a:pt x="97287" y="146231"/>
                            </a:cubicBezTo>
                            <a:cubicBezTo>
                              <a:pt x="108061" y="131774"/>
                              <a:pt x="119108" y="97133"/>
                              <a:pt x="113516" y="67811"/>
                            </a:cubicBezTo>
                            <a:cubicBezTo>
                              <a:pt x="111334" y="57446"/>
                              <a:pt x="118153" y="50354"/>
                              <a:pt x="114062" y="39989"/>
                            </a:cubicBezTo>
                            <a:cubicBezTo>
                              <a:pt x="109834" y="29761"/>
                              <a:pt x="112834" y="2211"/>
                              <a:pt x="92786" y="575"/>
                            </a:cubicBezTo>
                            <a:cubicBezTo>
                              <a:pt x="79557" y="-516"/>
                              <a:pt x="65237" y="-1198"/>
                              <a:pt x="51735" y="9712"/>
                            </a:cubicBezTo>
                            <a:cubicBezTo>
                              <a:pt x="27868" y="28670"/>
                              <a:pt x="-3636" y="37534"/>
                              <a:pt x="1683" y="72448"/>
                            </a:cubicBezTo>
                            <a:cubicBezTo>
                              <a:pt x="2092" y="74630"/>
                              <a:pt x="-363" y="76812"/>
                              <a:pt x="46" y="78858"/>
                            </a:cubicBezTo>
                            <a:close/>
                          </a:path>
                        </a:pathLst>
                      </a:custGeom>
                      <a:solidFill>
                        <a:srgbClr val="F1F5F9"/>
                      </a:solidFill>
                      <a:ln w="1363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416" name="Freeform: Shape 415">
                        <a:extLst>
                          <a:ext uri="{FF2B5EF4-FFF2-40B4-BE49-F238E27FC236}">
                            <a16:creationId xmlns:a16="http://schemas.microsoft.com/office/drawing/2014/main" id="{D626F439-F761-4B7F-A541-AFC043CEB1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76587" y="2270570"/>
                        <a:ext cx="54553" cy="81829"/>
                      </a:xfrm>
                      <a:custGeom>
                        <a:avLst/>
                        <a:gdLst>
                          <a:gd name="connsiteX0" fmla="*/ 46 w 54552"/>
                          <a:gd name="connsiteY0" fmla="*/ 19094 h 81829"/>
                          <a:gd name="connsiteX1" fmla="*/ 7138 w 54552"/>
                          <a:gd name="connsiteY1" fmla="*/ 33959 h 81829"/>
                          <a:gd name="connsiteX2" fmla="*/ 30459 w 54552"/>
                          <a:gd name="connsiteY2" fmla="*/ 70919 h 81829"/>
                          <a:gd name="connsiteX3" fmla="*/ 40006 w 54552"/>
                          <a:gd name="connsiteY3" fmla="*/ 77874 h 81829"/>
                          <a:gd name="connsiteX4" fmla="*/ 58418 w 54552"/>
                          <a:gd name="connsiteY4" fmla="*/ 86466 h 81829"/>
                          <a:gd name="connsiteX5" fmla="*/ 48325 w 54552"/>
                          <a:gd name="connsiteY5" fmla="*/ 68055 h 81829"/>
                          <a:gd name="connsiteX6" fmla="*/ 49280 w 54552"/>
                          <a:gd name="connsiteY6" fmla="*/ 38051 h 81829"/>
                          <a:gd name="connsiteX7" fmla="*/ 29641 w 54552"/>
                          <a:gd name="connsiteY7" fmla="*/ 14866 h 81829"/>
                          <a:gd name="connsiteX8" fmla="*/ 1546 w 54552"/>
                          <a:gd name="connsiteY8" fmla="*/ 0 h 81829"/>
                          <a:gd name="connsiteX9" fmla="*/ 1683 w 54552"/>
                          <a:gd name="connsiteY9" fmla="*/ 13093 h 81829"/>
                          <a:gd name="connsiteX10" fmla="*/ 46 w 54552"/>
                          <a:gd name="connsiteY10" fmla="*/ 19094 h 818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4552" h="81829">
                            <a:moveTo>
                              <a:pt x="46" y="19094"/>
                            </a:moveTo>
                            <a:cubicBezTo>
                              <a:pt x="864" y="22230"/>
                              <a:pt x="3592" y="27822"/>
                              <a:pt x="7138" y="33959"/>
                            </a:cubicBezTo>
                            <a:cubicBezTo>
                              <a:pt x="16003" y="49780"/>
                              <a:pt x="29914" y="70373"/>
                              <a:pt x="30459" y="70919"/>
                            </a:cubicBezTo>
                            <a:cubicBezTo>
                              <a:pt x="33596" y="73510"/>
                              <a:pt x="36733" y="75828"/>
                              <a:pt x="40006" y="77874"/>
                            </a:cubicBezTo>
                            <a:cubicBezTo>
                              <a:pt x="45325" y="81284"/>
                              <a:pt x="51189" y="84011"/>
                              <a:pt x="58418" y="86466"/>
                            </a:cubicBezTo>
                            <a:cubicBezTo>
                              <a:pt x="53644" y="81556"/>
                              <a:pt x="50508" y="75419"/>
                              <a:pt x="48325" y="68055"/>
                            </a:cubicBezTo>
                            <a:cubicBezTo>
                              <a:pt x="45734" y="59190"/>
                              <a:pt x="51871" y="46915"/>
                              <a:pt x="49280" y="38051"/>
                            </a:cubicBezTo>
                            <a:cubicBezTo>
                              <a:pt x="46553" y="28777"/>
                              <a:pt x="36324" y="21958"/>
                              <a:pt x="29641" y="14866"/>
                            </a:cubicBezTo>
                            <a:cubicBezTo>
                              <a:pt x="22140" y="6956"/>
                              <a:pt x="12184" y="1500"/>
                              <a:pt x="1546" y="0"/>
                            </a:cubicBezTo>
                            <a:cubicBezTo>
                              <a:pt x="1001" y="3955"/>
                              <a:pt x="1001" y="8183"/>
                              <a:pt x="1683" y="13093"/>
                            </a:cubicBezTo>
                            <a:cubicBezTo>
                              <a:pt x="2092" y="14866"/>
                              <a:pt x="-363" y="17048"/>
                              <a:pt x="46" y="19094"/>
                            </a:cubicBezTo>
                            <a:close/>
                          </a:path>
                        </a:pathLst>
                      </a:custGeom>
                      <a:solidFill>
                        <a:srgbClr val="D4E1E8"/>
                      </a:solidFill>
                      <a:ln w="1363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417" name="Freeform: Shape 416">
                        <a:extLst>
                          <a:ext uri="{FF2B5EF4-FFF2-40B4-BE49-F238E27FC236}">
                            <a16:creationId xmlns:a16="http://schemas.microsoft.com/office/drawing/2014/main" id="{FB4ECCD0-68C6-41AD-BDEC-5FCA0AB5C9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55724" y="2179277"/>
                        <a:ext cx="122744" cy="122744"/>
                      </a:xfrm>
                      <a:custGeom>
                        <a:avLst/>
                        <a:gdLst>
                          <a:gd name="connsiteX0" fmla="*/ 20773 w 122743"/>
                          <a:gd name="connsiteY0" fmla="*/ 15737 h 122743"/>
                          <a:gd name="connsiteX1" fmla="*/ 100965 w 122743"/>
                          <a:gd name="connsiteY1" fmla="*/ 8918 h 122743"/>
                          <a:gd name="connsiteX2" fmla="*/ 131924 w 122743"/>
                          <a:gd name="connsiteY2" fmla="*/ 57061 h 122743"/>
                          <a:gd name="connsiteX3" fmla="*/ 131242 w 122743"/>
                          <a:gd name="connsiteY3" fmla="*/ 57743 h 122743"/>
                          <a:gd name="connsiteX4" fmla="*/ 106966 w 122743"/>
                          <a:gd name="connsiteY4" fmla="*/ 52697 h 122743"/>
                          <a:gd name="connsiteX5" fmla="*/ 65506 w 122743"/>
                          <a:gd name="connsiteY5" fmla="*/ 53788 h 122743"/>
                          <a:gd name="connsiteX6" fmla="*/ 25274 w 122743"/>
                          <a:gd name="connsiteY6" fmla="*/ 97976 h 122743"/>
                          <a:gd name="connsiteX7" fmla="*/ 34002 w 122743"/>
                          <a:gd name="connsiteY7" fmla="*/ 112023 h 122743"/>
                          <a:gd name="connsiteX8" fmla="*/ 36320 w 122743"/>
                          <a:gd name="connsiteY8" fmla="*/ 119797 h 122743"/>
                          <a:gd name="connsiteX9" fmla="*/ 20909 w 122743"/>
                          <a:gd name="connsiteY9" fmla="*/ 122797 h 122743"/>
                          <a:gd name="connsiteX10" fmla="*/ 3861 w 122743"/>
                          <a:gd name="connsiteY10" fmla="*/ 91838 h 122743"/>
                          <a:gd name="connsiteX11" fmla="*/ 20773 w 122743"/>
                          <a:gd name="connsiteY11" fmla="*/ 15737 h 1227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22743" h="122743">
                            <a:moveTo>
                              <a:pt x="20773" y="15737"/>
                            </a:moveTo>
                            <a:cubicBezTo>
                              <a:pt x="35502" y="4554"/>
                              <a:pt x="60187" y="-9494"/>
                              <a:pt x="100965" y="8918"/>
                            </a:cubicBezTo>
                            <a:cubicBezTo>
                              <a:pt x="133424" y="23511"/>
                              <a:pt x="130970" y="49560"/>
                              <a:pt x="131924" y="57061"/>
                            </a:cubicBezTo>
                            <a:cubicBezTo>
                              <a:pt x="132060" y="58152"/>
                              <a:pt x="131242" y="57743"/>
                              <a:pt x="131242" y="57743"/>
                            </a:cubicBezTo>
                            <a:cubicBezTo>
                              <a:pt x="131242" y="57743"/>
                              <a:pt x="132333" y="42468"/>
                              <a:pt x="106966" y="52697"/>
                            </a:cubicBezTo>
                            <a:cubicBezTo>
                              <a:pt x="86645" y="60880"/>
                              <a:pt x="75598" y="47514"/>
                              <a:pt x="65506" y="53788"/>
                            </a:cubicBezTo>
                            <a:cubicBezTo>
                              <a:pt x="58278" y="58288"/>
                              <a:pt x="16545" y="86929"/>
                              <a:pt x="25274" y="97976"/>
                            </a:cubicBezTo>
                            <a:cubicBezTo>
                              <a:pt x="28819" y="102476"/>
                              <a:pt x="31138" y="96612"/>
                              <a:pt x="34002" y="112023"/>
                            </a:cubicBezTo>
                            <a:cubicBezTo>
                              <a:pt x="35093" y="118024"/>
                              <a:pt x="43276" y="117478"/>
                              <a:pt x="36320" y="119797"/>
                            </a:cubicBezTo>
                            <a:cubicBezTo>
                              <a:pt x="30047" y="121979"/>
                              <a:pt x="24046" y="126207"/>
                              <a:pt x="20909" y="122797"/>
                            </a:cubicBezTo>
                            <a:cubicBezTo>
                              <a:pt x="13135" y="114478"/>
                              <a:pt x="6726" y="103294"/>
                              <a:pt x="3861" y="91838"/>
                            </a:cubicBezTo>
                            <a:cubicBezTo>
                              <a:pt x="-6640" y="51333"/>
                              <a:pt x="6044" y="26920"/>
                              <a:pt x="20773" y="15737"/>
                            </a:cubicBezTo>
                            <a:close/>
                          </a:path>
                        </a:pathLst>
                      </a:custGeom>
                      <a:solidFill>
                        <a:srgbClr val="F1F5F9"/>
                      </a:solidFill>
                      <a:ln w="1363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418" name="Freeform: Shape 417">
                        <a:extLst>
                          <a:ext uri="{FF2B5EF4-FFF2-40B4-BE49-F238E27FC236}">
                            <a16:creationId xmlns:a16="http://schemas.microsoft.com/office/drawing/2014/main" id="{4AC6085F-940A-43C4-BFEF-03A88A4021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65615" y="2189505"/>
                        <a:ext cx="109106" cy="109106"/>
                      </a:xfrm>
                      <a:custGeom>
                        <a:avLst/>
                        <a:gdLst>
                          <a:gd name="connsiteX0" fmla="*/ 15655 w 109105"/>
                          <a:gd name="connsiteY0" fmla="*/ 22148 h 109105"/>
                          <a:gd name="connsiteX1" fmla="*/ 6108 w 109105"/>
                          <a:gd name="connsiteY1" fmla="*/ 106568 h 109105"/>
                          <a:gd name="connsiteX2" fmla="*/ 11154 w 109105"/>
                          <a:gd name="connsiteY2" fmla="*/ 112569 h 109105"/>
                          <a:gd name="connsiteX3" fmla="*/ 26565 w 109105"/>
                          <a:gd name="connsiteY3" fmla="*/ 109569 h 109105"/>
                          <a:gd name="connsiteX4" fmla="*/ 24247 w 109105"/>
                          <a:gd name="connsiteY4" fmla="*/ 101795 h 109105"/>
                          <a:gd name="connsiteX5" fmla="*/ 15518 w 109105"/>
                          <a:gd name="connsiteY5" fmla="*/ 87748 h 109105"/>
                          <a:gd name="connsiteX6" fmla="*/ 55751 w 109105"/>
                          <a:gd name="connsiteY6" fmla="*/ 43560 h 109105"/>
                          <a:gd name="connsiteX7" fmla="*/ 97211 w 109105"/>
                          <a:gd name="connsiteY7" fmla="*/ 42469 h 109105"/>
                          <a:gd name="connsiteX8" fmla="*/ 121487 w 109105"/>
                          <a:gd name="connsiteY8" fmla="*/ 47515 h 109105"/>
                          <a:gd name="connsiteX9" fmla="*/ 122169 w 109105"/>
                          <a:gd name="connsiteY9" fmla="*/ 46833 h 109105"/>
                          <a:gd name="connsiteX10" fmla="*/ 98030 w 109105"/>
                          <a:gd name="connsiteY10" fmla="*/ 2236 h 109105"/>
                          <a:gd name="connsiteX11" fmla="*/ 15655 w 109105"/>
                          <a:gd name="connsiteY11" fmla="*/ 22148 h 1091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09105" h="109105">
                            <a:moveTo>
                              <a:pt x="15655" y="22148"/>
                            </a:moveTo>
                            <a:cubicBezTo>
                              <a:pt x="-2893" y="47651"/>
                              <a:pt x="-3439" y="78064"/>
                              <a:pt x="6108" y="106568"/>
                            </a:cubicBezTo>
                            <a:cubicBezTo>
                              <a:pt x="7744" y="108750"/>
                              <a:pt x="9381" y="110796"/>
                              <a:pt x="11154" y="112569"/>
                            </a:cubicBezTo>
                            <a:cubicBezTo>
                              <a:pt x="14291" y="115979"/>
                              <a:pt x="20292" y="111614"/>
                              <a:pt x="26565" y="109569"/>
                            </a:cubicBezTo>
                            <a:cubicBezTo>
                              <a:pt x="33521" y="107250"/>
                              <a:pt x="25474" y="107796"/>
                              <a:pt x="24247" y="101795"/>
                            </a:cubicBezTo>
                            <a:cubicBezTo>
                              <a:pt x="21383" y="86384"/>
                              <a:pt x="19064" y="92248"/>
                              <a:pt x="15518" y="87748"/>
                            </a:cubicBezTo>
                            <a:cubicBezTo>
                              <a:pt x="6790" y="76701"/>
                              <a:pt x="48523" y="48060"/>
                              <a:pt x="55751" y="43560"/>
                            </a:cubicBezTo>
                            <a:cubicBezTo>
                              <a:pt x="65843" y="37286"/>
                              <a:pt x="76890" y="50652"/>
                              <a:pt x="97211" y="42469"/>
                            </a:cubicBezTo>
                            <a:cubicBezTo>
                              <a:pt x="122578" y="32240"/>
                              <a:pt x="121487" y="47515"/>
                              <a:pt x="121487" y="47515"/>
                            </a:cubicBezTo>
                            <a:cubicBezTo>
                              <a:pt x="121487" y="47515"/>
                              <a:pt x="122306" y="47788"/>
                              <a:pt x="122169" y="46833"/>
                            </a:cubicBezTo>
                            <a:cubicBezTo>
                              <a:pt x="121214" y="39741"/>
                              <a:pt x="123397" y="17102"/>
                              <a:pt x="98030" y="2236"/>
                            </a:cubicBezTo>
                            <a:cubicBezTo>
                              <a:pt x="68025" y="-1446"/>
                              <a:pt x="36658" y="-3765"/>
                              <a:pt x="15655" y="22148"/>
                            </a:cubicBezTo>
                            <a:close/>
                          </a:path>
                        </a:pathLst>
                      </a:custGeom>
                      <a:solidFill>
                        <a:srgbClr val="F1F5F9"/>
                      </a:solidFill>
                      <a:ln w="1363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419" name="Freeform: Shape 418">
                        <a:extLst>
                          <a:ext uri="{FF2B5EF4-FFF2-40B4-BE49-F238E27FC236}">
                            <a16:creationId xmlns:a16="http://schemas.microsoft.com/office/drawing/2014/main" id="{0B81A589-FFFD-43C3-A7E2-D56442AA4D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55724" y="2179338"/>
                        <a:ext cx="95467" cy="109106"/>
                      </a:xfrm>
                      <a:custGeom>
                        <a:avLst/>
                        <a:gdLst>
                          <a:gd name="connsiteX0" fmla="*/ 20773 w 95467"/>
                          <a:gd name="connsiteY0" fmla="*/ 15677 h 109105"/>
                          <a:gd name="connsiteX1" fmla="*/ 3861 w 95467"/>
                          <a:gd name="connsiteY1" fmla="*/ 91914 h 109105"/>
                          <a:gd name="connsiteX2" fmla="*/ 15863 w 95467"/>
                          <a:gd name="connsiteY2" fmla="*/ 116736 h 109105"/>
                          <a:gd name="connsiteX3" fmla="*/ 25410 w 95467"/>
                          <a:gd name="connsiteY3" fmla="*/ 32315 h 109105"/>
                          <a:gd name="connsiteX4" fmla="*/ 107648 w 95467"/>
                          <a:gd name="connsiteY4" fmla="*/ 12403 h 109105"/>
                          <a:gd name="connsiteX5" fmla="*/ 100829 w 95467"/>
                          <a:gd name="connsiteY5" fmla="*/ 8858 h 109105"/>
                          <a:gd name="connsiteX6" fmla="*/ 20773 w 95467"/>
                          <a:gd name="connsiteY6" fmla="*/ 15677 h 1091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95467" h="109105">
                            <a:moveTo>
                              <a:pt x="20773" y="15677"/>
                            </a:moveTo>
                            <a:cubicBezTo>
                              <a:pt x="6044" y="26860"/>
                              <a:pt x="-6640" y="51272"/>
                              <a:pt x="3861" y="91914"/>
                            </a:cubicBezTo>
                            <a:cubicBezTo>
                              <a:pt x="6180" y="100779"/>
                              <a:pt x="10544" y="109507"/>
                              <a:pt x="15863" y="116736"/>
                            </a:cubicBezTo>
                            <a:cubicBezTo>
                              <a:pt x="6316" y="88096"/>
                              <a:pt x="6862" y="57682"/>
                              <a:pt x="25410" y="32315"/>
                            </a:cubicBezTo>
                            <a:cubicBezTo>
                              <a:pt x="46413" y="6266"/>
                              <a:pt x="91146" y="5857"/>
                              <a:pt x="107648" y="12403"/>
                            </a:cubicBezTo>
                            <a:cubicBezTo>
                              <a:pt x="105603" y="11176"/>
                              <a:pt x="103284" y="9949"/>
                              <a:pt x="100829" y="8858"/>
                            </a:cubicBezTo>
                            <a:cubicBezTo>
                              <a:pt x="60187" y="-9418"/>
                              <a:pt x="35638" y="4493"/>
                              <a:pt x="20773" y="15677"/>
                            </a:cubicBezTo>
                            <a:close/>
                          </a:path>
                        </a:pathLst>
                      </a:custGeom>
                      <a:solidFill>
                        <a:srgbClr val="292929"/>
                      </a:solidFill>
                      <a:ln w="1363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  <p:sp>
                <p:nvSpPr>
                  <p:cNvPr id="409" name="Freeform: Shape 408">
                    <a:extLst>
                      <a:ext uri="{FF2B5EF4-FFF2-40B4-BE49-F238E27FC236}">
                        <a16:creationId xmlns:a16="http://schemas.microsoft.com/office/drawing/2014/main" id="{301B96AF-A699-470B-834C-BC5C65D081E0}"/>
                      </a:ext>
                    </a:extLst>
                  </p:cNvPr>
                  <p:cNvSpPr/>
                  <p:nvPr/>
                </p:nvSpPr>
                <p:spPr>
                  <a:xfrm>
                    <a:off x="5683312" y="2279162"/>
                    <a:ext cx="13638" cy="54553"/>
                  </a:xfrm>
                  <a:custGeom>
                    <a:avLst/>
                    <a:gdLst>
                      <a:gd name="connsiteX0" fmla="*/ 1200 w 0"/>
                      <a:gd name="connsiteY0" fmla="*/ 48825 h 54552"/>
                      <a:gd name="connsiteX1" fmla="*/ 518 w 0"/>
                      <a:gd name="connsiteY1" fmla="*/ 58235 h 54552"/>
                      <a:gd name="connsiteX2" fmla="*/ 6791 w 0"/>
                      <a:gd name="connsiteY2" fmla="*/ 0 h 54552"/>
                      <a:gd name="connsiteX3" fmla="*/ 109 w 0"/>
                      <a:gd name="connsiteY3" fmla="*/ 12002 h 54552"/>
                      <a:gd name="connsiteX4" fmla="*/ 2836 w 0"/>
                      <a:gd name="connsiteY4" fmla="*/ 30549 h 54552"/>
                      <a:gd name="connsiteX5" fmla="*/ 1200 w 0"/>
                      <a:gd name="connsiteY5" fmla="*/ 48825 h 54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h="54552">
                        <a:moveTo>
                          <a:pt x="1200" y="48825"/>
                        </a:moveTo>
                        <a:cubicBezTo>
                          <a:pt x="790" y="51962"/>
                          <a:pt x="381" y="55098"/>
                          <a:pt x="518" y="58235"/>
                        </a:cubicBezTo>
                        <a:cubicBezTo>
                          <a:pt x="6928" y="40778"/>
                          <a:pt x="10474" y="18002"/>
                          <a:pt x="6791" y="0"/>
                        </a:cubicBezTo>
                        <a:cubicBezTo>
                          <a:pt x="3109" y="2864"/>
                          <a:pt x="654" y="7365"/>
                          <a:pt x="109" y="12002"/>
                        </a:cubicBezTo>
                        <a:cubicBezTo>
                          <a:pt x="-573" y="18275"/>
                          <a:pt x="2154" y="24276"/>
                          <a:pt x="2836" y="30549"/>
                        </a:cubicBezTo>
                        <a:cubicBezTo>
                          <a:pt x="3518" y="36687"/>
                          <a:pt x="2154" y="42688"/>
                          <a:pt x="1200" y="48825"/>
                        </a:cubicBezTo>
                        <a:close/>
                      </a:path>
                    </a:pathLst>
                  </a:custGeom>
                  <a:solidFill>
                    <a:srgbClr val="D4E1E8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399" name="Freeform: Shape 398">
                  <a:extLst>
                    <a:ext uri="{FF2B5EF4-FFF2-40B4-BE49-F238E27FC236}">
                      <a16:creationId xmlns:a16="http://schemas.microsoft.com/office/drawing/2014/main" id="{85D93495-E3E9-46C7-956C-228D69436076}"/>
                    </a:ext>
                  </a:extLst>
                </p:cNvPr>
                <p:cNvSpPr/>
                <p:nvPr/>
              </p:nvSpPr>
              <p:spPr>
                <a:xfrm>
                  <a:off x="5608546" y="2187502"/>
                  <a:ext cx="40915" cy="27276"/>
                </a:xfrm>
                <a:custGeom>
                  <a:avLst/>
                  <a:gdLst>
                    <a:gd name="connsiteX0" fmla="*/ 27549 w 40914"/>
                    <a:gd name="connsiteY0" fmla="*/ 830 h 27276"/>
                    <a:gd name="connsiteX1" fmla="*/ 41869 w 40914"/>
                    <a:gd name="connsiteY1" fmla="*/ 15013 h 27276"/>
                    <a:gd name="connsiteX2" fmla="*/ 50871 w 40914"/>
                    <a:gd name="connsiteY2" fmla="*/ 24151 h 27276"/>
                    <a:gd name="connsiteX3" fmla="*/ 51416 w 40914"/>
                    <a:gd name="connsiteY3" fmla="*/ 36289 h 27276"/>
                    <a:gd name="connsiteX4" fmla="*/ 42279 w 40914"/>
                    <a:gd name="connsiteY4" fmla="*/ 40653 h 27276"/>
                    <a:gd name="connsiteX5" fmla="*/ 26185 w 40914"/>
                    <a:gd name="connsiteY5" fmla="*/ 35607 h 27276"/>
                    <a:gd name="connsiteX6" fmla="*/ 14184 w 40914"/>
                    <a:gd name="connsiteY6" fmla="*/ 18423 h 27276"/>
                    <a:gd name="connsiteX7" fmla="*/ 0 w 40914"/>
                    <a:gd name="connsiteY7" fmla="*/ 3285 h 27276"/>
                    <a:gd name="connsiteX8" fmla="*/ 21821 w 40914"/>
                    <a:gd name="connsiteY8" fmla="*/ 11 h 27276"/>
                    <a:gd name="connsiteX9" fmla="*/ 27549 w 40914"/>
                    <a:gd name="connsiteY9" fmla="*/ 830 h 27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914" h="27276">
                      <a:moveTo>
                        <a:pt x="27549" y="830"/>
                      </a:moveTo>
                      <a:cubicBezTo>
                        <a:pt x="31913" y="5876"/>
                        <a:pt x="36687" y="10649"/>
                        <a:pt x="41869" y="15013"/>
                      </a:cubicBezTo>
                      <a:cubicBezTo>
                        <a:pt x="45142" y="17741"/>
                        <a:pt x="48688" y="20469"/>
                        <a:pt x="50871" y="24151"/>
                      </a:cubicBezTo>
                      <a:cubicBezTo>
                        <a:pt x="53189" y="27833"/>
                        <a:pt x="53871" y="32743"/>
                        <a:pt x="51416" y="36289"/>
                      </a:cubicBezTo>
                      <a:cubicBezTo>
                        <a:pt x="49370" y="39153"/>
                        <a:pt x="45824" y="40380"/>
                        <a:pt x="42279" y="40653"/>
                      </a:cubicBezTo>
                      <a:cubicBezTo>
                        <a:pt x="36551" y="41062"/>
                        <a:pt x="30686" y="39289"/>
                        <a:pt x="26185" y="35607"/>
                      </a:cubicBezTo>
                      <a:cubicBezTo>
                        <a:pt x="20730" y="31243"/>
                        <a:pt x="17593" y="24560"/>
                        <a:pt x="14184" y="18423"/>
                      </a:cubicBezTo>
                      <a:cubicBezTo>
                        <a:pt x="10774" y="12286"/>
                        <a:pt x="6546" y="6012"/>
                        <a:pt x="0" y="3285"/>
                      </a:cubicBezTo>
                      <a:cubicBezTo>
                        <a:pt x="6956" y="966"/>
                        <a:pt x="14456" y="-125"/>
                        <a:pt x="21821" y="11"/>
                      </a:cubicBezTo>
                      <a:lnTo>
                        <a:pt x="27549" y="830"/>
                      </a:lnTo>
                      <a:close/>
                    </a:path>
                  </a:pathLst>
                </a:custGeom>
                <a:solidFill>
                  <a:srgbClr val="292929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grpSp>
              <p:nvGrpSpPr>
                <p:cNvPr id="400" name="Graphic 4">
                  <a:extLst>
                    <a:ext uri="{FF2B5EF4-FFF2-40B4-BE49-F238E27FC236}">
                      <a16:creationId xmlns:a16="http://schemas.microsoft.com/office/drawing/2014/main" id="{BFBE126D-A90C-487F-BFC8-6259F243B981}"/>
                    </a:ext>
                  </a:extLst>
                </p:cNvPr>
                <p:cNvGrpSpPr/>
                <p:nvPr/>
              </p:nvGrpSpPr>
              <p:grpSpPr>
                <a:xfrm>
                  <a:off x="5551266" y="2257929"/>
                  <a:ext cx="40915" cy="54553"/>
                  <a:chOff x="5551266" y="2257929"/>
                  <a:chExt cx="40915" cy="54553"/>
                </a:xfrm>
                <a:solidFill>
                  <a:schemeClr val="accent1"/>
                </a:solidFill>
              </p:grpSpPr>
              <p:sp>
                <p:nvSpPr>
                  <p:cNvPr id="405" name="Freeform: Shape 404">
                    <a:extLst>
                      <a:ext uri="{FF2B5EF4-FFF2-40B4-BE49-F238E27FC236}">
                        <a16:creationId xmlns:a16="http://schemas.microsoft.com/office/drawing/2014/main" id="{07D4DB0E-D590-4ED7-A9B9-13ED46EE7A69}"/>
                      </a:ext>
                    </a:extLst>
                  </p:cNvPr>
                  <p:cNvSpPr/>
                  <p:nvPr/>
                </p:nvSpPr>
                <p:spPr>
                  <a:xfrm>
                    <a:off x="5557540" y="2257929"/>
                    <a:ext cx="13638" cy="13638"/>
                  </a:xfrm>
                  <a:custGeom>
                    <a:avLst/>
                    <a:gdLst>
                      <a:gd name="connsiteX0" fmla="*/ 0 w 13638"/>
                      <a:gd name="connsiteY0" fmla="*/ 3094 h 0"/>
                      <a:gd name="connsiteX1" fmla="*/ 2864 w 13638"/>
                      <a:gd name="connsiteY1" fmla="*/ 1458 h 0"/>
                      <a:gd name="connsiteX2" fmla="*/ 18139 w 13638"/>
                      <a:gd name="connsiteY2" fmla="*/ 2958 h 0"/>
                      <a:gd name="connsiteX3" fmla="*/ 15275 w 13638"/>
                      <a:gd name="connsiteY3" fmla="*/ 4594 h 0"/>
                      <a:gd name="connsiteX4" fmla="*/ 0 w 13638"/>
                      <a:gd name="connsiteY4" fmla="*/ 3094 h 0"/>
                      <a:gd name="connsiteX5" fmla="*/ 0 w 13638"/>
                      <a:gd name="connsiteY5" fmla="*/ 3094 h 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638">
                        <a:moveTo>
                          <a:pt x="0" y="3094"/>
                        </a:moveTo>
                        <a:lnTo>
                          <a:pt x="2864" y="1458"/>
                        </a:lnTo>
                        <a:cubicBezTo>
                          <a:pt x="6819" y="-861"/>
                          <a:pt x="12138" y="-452"/>
                          <a:pt x="18139" y="2958"/>
                        </a:cubicBezTo>
                        <a:lnTo>
                          <a:pt x="15275" y="4594"/>
                        </a:lnTo>
                        <a:cubicBezTo>
                          <a:pt x="9410" y="1185"/>
                          <a:pt x="3955" y="912"/>
                          <a:pt x="0" y="3094"/>
                        </a:cubicBezTo>
                        <a:lnTo>
                          <a:pt x="0" y="3094"/>
                        </a:lnTo>
                        <a:close/>
                      </a:path>
                    </a:pathLst>
                  </a:custGeom>
                  <a:solidFill>
                    <a:srgbClr val="292929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406" name="Freeform: Shape 405">
                    <a:extLst>
                      <a:ext uri="{FF2B5EF4-FFF2-40B4-BE49-F238E27FC236}">
                        <a16:creationId xmlns:a16="http://schemas.microsoft.com/office/drawing/2014/main" id="{A5109F3F-4775-4046-B692-C1482E4FC0AB}"/>
                      </a:ext>
                    </a:extLst>
                  </p:cNvPr>
                  <p:cNvSpPr/>
                  <p:nvPr/>
                </p:nvSpPr>
                <p:spPr>
                  <a:xfrm>
                    <a:off x="5572814" y="2260887"/>
                    <a:ext cx="13638" cy="40915"/>
                  </a:xfrm>
                  <a:custGeom>
                    <a:avLst/>
                    <a:gdLst>
                      <a:gd name="connsiteX0" fmla="*/ 0 w 13638"/>
                      <a:gd name="connsiteY0" fmla="*/ 1637 h 40914"/>
                      <a:gd name="connsiteX1" fmla="*/ 2864 w 13638"/>
                      <a:gd name="connsiteY1" fmla="*/ 0 h 40914"/>
                      <a:gd name="connsiteX2" fmla="*/ 24276 w 13638"/>
                      <a:gd name="connsiteY2" fmla="*/ 37096 h 40914"/>
                      <a:gd name="connsiteX3" fmla="*/ 18002 w 13638"/>
                      <a:gd name="connsiteY3" fmla="*/ 50870 h 40914"/>
                      <a:gd name="connsiteX4" fmla="*/ 15138 w 13638"/>
                      <a:gd name="connsiteY4" fmla="*/ 52507 h 40914"/>
                      <a:gd name="connsiteX5" fmla="*/ 21412 w 13638"/>
                      <a:gd name="connsiteY5" fmla="*/ 38732 h 40914"/>
                      <a:gd name="connsiteX6" fmla="*/ 0 w 13638"/>
                      <a:gd name="connsiteY6" fmla="*/ 1637 h 40914"/>
                      <a:gd name="connsiteX7" fmla="*/ 0 w 13638"/>
                      <a:gd name="connsiteY7" fmla="*/ 1637 h 4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638" h="40914">
                        <a:moveTo>
                          <a:pt x="0" y="1637"/>
                        </a:moveTo>
                        <a:lnTo>
                          <a:pt x="2864" y="0"/>
                        </a:lnTo>
                        <a:cubicBezTo>
                          <a:pt x="14729" y="6819"/>
                          <a:pt x="24276" y="23458"/>
                          <a:pt x="24276" y="37096"/>
                        </a:cubicBezTo>
                        <a:cubicBezTo>
                          <a:pt x="24276" y="43915"/>
                          <a:pt x="21821" y="48688"/>
                          <a:pt x="18002" y="50870"/>
                        </a:cubicBezTo>
                        <a:lnTo>
                          <a:pt x="15138" y="52507"/>
                        </a:lnTo>
                        <a:cubicBezTo>
                          <a:pt x="18957" y="50325"/>
                          <a:pt x="21412" y="45552"/>
                          <a:pt x="21412" y="38732"/>
                        </a:cubicBezTo>
                        <a:cubicBezTo>
                          <a:pt x="21548" y="25094"/>
                          <a:pt x="11865" y="8456"/>
                          <a:pt x="0" y="1637"/>
                        </a:cubicBezTo>
                        <a:lnTo>
                          <a:pt x="0" y="1637"/>
                        </a:lnTo>
                        <a:close/>
                      </a:path>
                    </a:pathLst>
                  </a:custGeom>
                  <a:solidFill>
                    <a:srgbClr val="292929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407" name="Freeform: Shape 406">
                    <a:extLst>
                      <a:ext uri="{FF2B5EF4-FFF2-40B4-BE49-F238E27FC236}">
                        <a16:creationId xmlns:a16="http://schemas.microsoft.com/office/drawing/2014/main" id="{4B2A81F3-52B4-4ACB-9FF8-88764FC25C97}"/>
                      </a:ext>
                    </a:extLst>
                  </p:cNvPr>
                  <p:cNvSpPr/>
                  <p:nvPr/>
                </p:nvSpPr>
                <p:spPr>
                  <a:xfrm>
                    <a:off x="5551266" y="2259588"/>
                    <a:ext cx="40915" cy="54553"/>
                  </a:xfrm>
                  <a:custGeom>
                    <a:avLst/>
                    <a:gdLst>
                      <a:gd name="connsiteX0" fmla="*/ 21548 w 40914"/>
                      <a:gd name="connsiteY0" fmla="*/ 2936 h 54552"/>
                      <a:gd name="connsiteX1" fmla="*/ 42960 w 40914"/>
                      <a:gd name="connsiteY1" fmla="*/ 40032 h 54552"/>
                      <a:gd name="connsiteX2" fmla="*/ 21412 w 40914"/>
                      <a:gd name="connsiteY2" fmla="*/ 52306 h 54552"/>
                      <a:gd name="connsiteX3" fmla="*/ 0 w 40914"/>
                      <a:gd name="connsiteY3" fmla="*/ 15210 h 54552"/>
                      <a:gd name="connsiteX4" fmla="*/ 21548 w 40914"/>
                      <a:gd name="connsiteY4" fmla="*/ 2936 h 54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914" h="54552">
                        <a:moveTo>
                          <a:pt x="21548" y="2936"/>
                        </a:moveTo>
                        <a:cubicBezTo>
                          <a:pt x="33414" y="9755"/>
                          <a:pt x="42960" y="26393"/>
                          <a:pt x="42960" y="40032"/>
                        </a:cubicBezTo>
                        <a:cubicBezTo>
                          <a:pt x="42960" y="53670"/>
                          <a:pt x="33277" y="59125"/>
                          <a:pt x="21412" y="52306"/>
                        </a:cubicBezTo>
                        <a:cubicBezTo>
                          <a:pt x="9547" y="45487"/>
                          <a:pt x="0" y="28848"/>
                          <a:pt x="0" y="15210"/>
                        </a:cubicBezTo>
                        <a:cubicBezTo>
                          <a:pt x="136" y="1572"/>
                          <a:pt x="9820" y="-3883"/>
                          <a:pt x="21548" y="2936"/>
                        </a:cubicBezTo>
                        <a:close/>
                      </a:path>
                    </a:pathLst>
                  </a:custGeom>
                  <a:solidFill>
                    <a:srgbClr val="303233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  <p:grpSp>
              <p:nvGrpSpPr>
                <p:cNvPr id="401" name="Graphic 4">
                  <a:extLst>
                    <a:ext uri="{FF2B5EF4-FFF2-40B4-BE49-F238E27FC236}">
                      <a16:creationId xmlns:a16="http://schemas.microsoft.com/office/drawing/2014/main" id="{A38B4206-65B8-4563-AEAF-CEE66615D4F5}"/>
                    </a:ext>
                  </a:extLst>
                </p:cNvPr>
                <p:cNvGrpSpPr/>
                <p:nvPr/>
              </p:nvGrpSpPr>
              <p:grpSpPr>
                <a:xfrm>
                  <a:off x="5555767" y="2267677"/>
                  <a:ext cx="27276" cy="27276"/>
                  <a:chOff x="5555767" y="2267677"/>
                  <a:chExt cx="27276" cy="27276"/>
                </a:xfrm>
                <a:solidFill>
                  <a:schemeClr val="accent1"/>
                </a:solidFill>
              </p:grpSpPr>
              <p:sp>
                <p:nvSpPr>
                  <p:cNvPr id="402" name="Freeform: Shape 401">
                    <a:extLst>
                      <a:ext uri="{FF2B5EF4-FFF2-40B4-BE49-F238E27FC236}">
                        <a16:creationId xmlns:a16="http://schemas.microsoft.com/office/drawing/2014/main" id="{AA6EF866-BDA9-4CBD-9DF4-46459EB2012F}"/>
                      </a:ext>
                    </a:extLst>
                  </p:cNvPr>
                  <p:cNvSpPr/>
                  <p:nvPr/>
                </p:nvSpPr>
                <p:spPr>
                  <a:xfrm>
                    <a:off x="5559994" y="2267677"/>
                    <a:ext cx="13638" cy="13638"/>
                  </a:xfrm>
                  <a:custGeom>
                    <a:avLst/>
                    <a:gdLst>
                      <a:gd name="connsiteX0" fmla="*/ 0 w 0"/>
                      <a:gd name="connsiteY0" fmla="*/ 2075 h 0"/>
                      <a:gd name="connsiteX1" fmla="*/ 1909 w 0"/>
                      <a:gd name="connsiteY1" fmla="*/ 984 h 0"/>
                      <a:gd name="connsiteX2" fmla="*/ 12274 w 0"/>
                      <a:gd name="connsiteY2" fmla="*/ 1939 h 0"/>
                      <a:gd name="connsiteX3" fmla="*/ 10365 w 0"/>
                      <a:gd name="connsiteY3" fmla="*/ 3030 h 0"/>
                      <a:gd name="connsiteX4" fmla="*/ 0 w 0"/>
                      <a:gd name="connsiteY4" fmla="*/ 2075 h 0"/>
                      <a:gd name="connsiteX5" fmla="*/ 0 w 0"/>
                      <a:gd name="connsiteY5" fmla="*/ 2075 h 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>
                        <a:moveTo>
                          <a:pt x="0" y="2075"/>
                        </a:moveTo>
                        <a:lnTo>
                          <a:pt x="1909" y="984"/>
                        </a:lnTo>
                        <a:cubicBezTo>
                          <a:pt x="4501" y="-516"/>
                          <a:pt x="8183" y="-380"/>
                          <a:pt x="12274" y="1939"/>
                        </a:cubicBezTo>
                        <a:lnTo>
                          <a:pt x="10365" y="3030"/>
                        </a:lnTo>
                        <a:cubicBezTo>
                          <a:pt x="6274" y="711"/>
                          <a:pt x="2728" y="439"/>
                          <a:pt x="0" y="2075"/>
                        </a:cubicBezTo>
                        <a:lnTo>
                          <a:pt x="0" y="2075"/>
                        </a:lnTo>
                        <a:close/>
                      </a:path>
                    </a:pathLst>
                  </a:custGeom>
                  <a:solidFill>
                    <a:srgbClr val="D4E1E8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403" name="Freeform: Shape 402">
                    <a:extLst>
                      <a:ext uri="{FF2B5EF4-FFF2-40B4-BE49-F238E27FC236}">
                        <a16:creationId xmlns:a16="http://schemas.microsoft.com/office/drawing/2014/main" id="{2DA09BCE-79D4-4EC6-8CDD-B7B9F2600468}"/>
                      </a:ext>
                    </a:extLst>
                  </p:cNvPr>
                  <p:cNvSpPr/>
                  <p:nvPr/>
                </p:nvSpPr>
                <p:spPr>
                  <a:xfrm>
                    <a:off x="5570359" y="2269616"/>
                    <a:ext cx="13638" cy="27276"/>
                  </a:xfrm>
                  <a:custGeom>
                    <a:avLst/>
                    <a:gdLst>
                      <a:gd name="connsiteX0" fmla="*/ 0 w 13638"/>
                      <a:gd name="connsiteY0" fmla="*/ 1091 h 27276"/>
                      <a:gd name="connsiteX1" fmla="*/ 1909 w 13638"/>
                      <a:gd name="connsiteY1" fmla="*/ 0 h 27276"/>
                      <a:gd name="connsiteX2" fmla="*/ 16502 w 13638"/>
                      <a:gd name="connsiteY2" fmla="*/ 25231 h 27276"/>
                      <a:gd name="connsiteX3" fmla="*/ 12275 w 13638"/>
                      <a:gd name="connsiteY3" fmla="*/ 34641 h 27276"/>
                      <a:gd name="connsiteX4" fmla="*/ 10365 w 13638"/>
                      <a:gd name="connsiteY4" fmla="*/ 35732 h 27276"/>
                      <a:gd name="connsiteX5" fmla="*/ 14593 w 13638"/>
                      <a:gd name="connsiteY5" fmla="*/ 26322 h 27276"/>
                      <a:gd name="connsiteX6" fmla="*/ 0 w 13638"/>
                      <a:gd name="connsiteY6" fmla="*/ 1091 h 27276"/>
                      <a:gd name="connsiteX7" fmla="*/ 0 w 13638"/>
                      <a:gd name="connsiteY7" fmla="*/ 1091 h 27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638" h="27276">
                        <a:moveTo>
                          <a:pt x="0" y="1091"/>
                        </a:moveTo>
                        <a:lnTo>
                          <a:pt x="1909" y="0"/>
                        </a:lnTo>
                        <a:cubicBezTo>
                          <a:pt x="9956" y="4637"/>
                          <a:pt x="16502" y="15957"/>
                          <a:pt x="16502" y="25231"/>
                        </a:cubicBezTo>
                        <a:cubicBezTo>
                          <a:pt x="16502" y="29867"/>
                          <a:pt x="14866" y="33004"/>
                          <a:pt x="12275" y="34641"/>
                        </a:cubicBezTo>
                        <a:lnTo>
                          <a:pt x="10365" y="35732"/>
                        </a:lnTo>
                        <a:cubicBezTo>
                          <a:pt x="12956" y="34232"/>
                          <a:pt x="14593" y="30959"/>
                          <a:pt x="14593" y="26322"/>
                        </a:cubicBezTo>
                        <a:cubicBezTo>
                          <a:pt x="14593" y="17048"/>
                          <a:pt x="8047" y="5728"/>
                          <a:pt x="0" y="1091"/>
                        </a:cubicBezTo>
                        <a:lnTo>
                          <a:pt x="0" y="1091"/>
                        </a:lnTo>
                        <a:close/>
                      </a:path>
                    </a:pathLst>
                  </a:custGeom>
                  <a:solidFill>
                    <a:srgbClr val="D4E1E8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404" name="Freeform: Shape 403">
                    <a:extLst>
                      <a:ext uri="{FF2B5EF4-FFF2-40B4-BE49-F238E27FC236}">
                        <a16:creationId xmlns:a16="http://schemas.microsoft.com/office/drawing/2014/main" id="{2773C96A-A863-4370-99DE-5D90952CBB52}"/>
                      </a:ext>
                    </a:extLst>
                  </p:cNvPr>
                  <p:cNvSpPr/>
                  <p:nvPr/>
                </p:nvSpPr>
                <p:spPr>
                  <a:xfrm>
                    <a:off x="5555767" y="2268705"/>
                    <a:ext cx="27276" cy="27276"/>
                  </a:xfrm>
                  <a:custGeom>
                    <a:avLst/>
                    <a:gdLst>
                      <a:gd name="connsiteX0" fmla="*/ 14593 w 27276"/>
                      <a:gd name="connsiteY0" fmla="*/ 2002 h 27276"/>
                      <a:gd name="connsiteX1" fmla="*/ 29186 w 27276"/>
                      <a:gd name="connsiteY1" fmla="*/ 27233 h 27276"/>
                      <a:gd name="connsiteX2" fmla="*/ 14593 w 27276"/>
                      <a:gd name="connsiteY2" fmla="*/ 35552 h 27276"/>
                      <a:gd name="connsiteX3" fmla="*/ 0 w 27276"/>
                      <a:gd name="connsiteY3" fmla="*/ 10321 h 27276"/>
                      <a:gd name="connsiteX4" fmla="*/ 14593 w 27276"/>
                      <a:gd name="connsiteY4" fmla="*/ 2002 h 27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276" h="27276">
                        <a:moveTo>
                          <a:pt x="14593" y="2002"/>
                        </a:moveTo>
                        <a:cubicBezTo>
                          <a:pt x="22639" y="6639"/>
                          <a:pt x="29186" y="17959"/>
                          <a:pt x="29186" y="27233"/>
                        </a:cubicBezTo>
                        <a:cubicBezTo>
                          <a:pt x="29186" y="36507"/>
                          <a:pt x="22639" y="40189"/>
                          <a:pt x="14593" y="35552"/>
                        </a:cubicBezTo>
                        <a:cubicBezTo>
                          <a:pt x="6546" y="30915"/>
                          <a:pt x="0" y="19595"/>
                          <a:pt x="0" y="10321"/>
                        </a:cubicBezTo>
                        <a:cubicBezTo>
                          <a:pt x="0" y="1047"/>
                          <a:pt x="6546" y="-2635"/>
                          <a:pt x="14593" y="2002"/>
                        </a:cubicBezTo>
                        <a:close/>
                      </a:path>
                    </a:pathLst>
                  </a:custGeom>
                  <a:solidFill>
                    <a:srgbClr val="F1F5F9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390" name="Graphic 4">
                <a:extLst>
                  <a:ext uri="{FF2B5EF4-FFF2-40B4-BE49-F238E27FC236}">
                    <a16:creationId xmlns:a16="http://schemas.microsoft.com/office/drawing/2014/main" id="{293582D6-C91D-4A20-9CFF-84148752232F}"/>
                  </a:ext>
                </a:extLst>
              </p:cNvPr>
              <p:cNvGrpSpPr/>
              <p:nvPr/>
            </p:nvGrpSpPr>
            <p:grpSpPr>
              <a:xfrm>
                <a:off x="5561904" y="2277368"/>
                <a:ext cx="13638" cy="13638"/>
                <a:chOff x="5561904" y="2277368"/>
                <a:chExt cx="13638" cy="13638"/>
              </a:xfrm>
              <a:solidFill>
                <a:schemeClr val="accent1"/>
              </a:solidFill>
            </p:grpSpPr>
            <p:sp>
              <p:nvSpPr>
                <p:cNvPr id="395" name="Freeform: Shape 394">
                  <a:extLst>
                    <a:ext uri="{FF2B5EF4-FFF2-40B4-BE49-F238E27FC236}">
                      <a16:creationId xmlns:a16="http://schemas.microsoft.com/office/drawing/2014/main" id="{496ACFBD-BE3C-4CE6-AC78-187C6DBBF495}"/>
                    </a:ext>
                  </a:extLst>
                </p:cNvPr>
                <p:cNvSpPr/>
                <p:nvPr/>
              </p:nvSpPr>
              <p:spPr>
                <a:xfrm>
                  <a:off x="5561904" y="2277504"/>
                  <a:ext cx="13638" cy="13638"/>
                </a:xfrm>
                <a:custGeom>
                  <a:avLst/>
                  <a:gdLst>
                    <a:gd name="connsiteX0" fmla="*/ 0 w 13638"/>
                    <a:gd name="connsiteY0" fmla="*/ 5750 h 13638"/>
                    <a:gd name="connsiteX1" fmla="*/ 8046 w 13638"/>
                    <a:gd name="connsiteY1" fmla="*/ 19797 h 13638"/>
                    <a:gd name="connsiteX2" fmla="*/ 14593 w 13638"/>
                    <a:gd name="connsiteY2" fmla="*/ 19797 h 13638"/>
                    <a:gd name="connsiteX3" fmla="*/ 14593 w 13638"/>
                    <a:gd name="connsiteY3" fmla="*/ 19797 h 13638"/>
                    <a:gd name="connsiteX4" fmla="*/ 16093 w 13638"/>
                    <a:gd name="connsiteY4" fmla="*/ 15160 h 13638"/>
                    <a:gd name="connsiteX5" fmla="*/ 8046 w 13638"/>
                    <a:gd name="connsiteY5" fmla="*/ 1113 h 13638"/>
                    <a:gd name="connsiteX6" fmla="*/ 3273 w 13638"/>
                    <a:gd name="connsiteY6" fmla="*/ 158 h 13638"/>
                    <a:gd name="connsiteX7" fmla="*/ 0 w 13638"/>
                    <a:gd name="connsiteY7" fmla="*/ 5750 h 13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638" h="13638">
                      <a:moveTo>
                        <a:pt x="0" y="5750"/>
                      </a:moveTo>
                      <a:cubicBezTo>
                        <a:pt x="0" y="10932"/>
                        <a:pt x="3546" y="17206"/>
                        <a:pt x="8046" y="19797"/>
                      </a:cubicBezTo>
                      <a:cubicBezTo>
                        <a:pt x="10774" y="21297"/>
                        <a:pt x="13093" y="21161"/>
                        <a:pt x="14593" y="19797"/>
                      </a:cubicBezTo>
                      <a:cubicBezTo>
                        <a:pt x="14593" y="19797"/>
                        <a:pt x="14593" y="19797"/>
                        <a:pt x="14593" y="19797"/>
                      </a:cubicBezTo>
                      <a:cubicBezTo>
                        <a:pt x="15548" y="18842"/>
                        <a:pt x="16093" y="17206"/>
                        <a:pt x="16093" y="15160"/>
                      </a:cubicBezTo>
                      <a:cubicBezTo>
                        <a:pt x="16093" y="9978"/>
                        <a:pt x="12547" y="3704"/>
                        <a:pt x="8046" y="1113"/>
                      </a:cubicBezTo>
                      <a:cubicBezTo>
                        <a:pt x="6274" y="158"/>
                        <a:pt x="4637" y="-251"/>
                        <a:pt x="3273" y="158"/>
                      </a:cubicBezTo>
                      <a:cubicBezTo>
                        <a:pt x="1364" y="703"/>
                        <a:pt x="0" y="2613"/>
                        <a:pt x="0" y="5750"/>
                      </a:cubicBezTo>
                      <a:close/>
                    </a:path>
                  </a:pathLst>
                </a:custGeom>
                <a:solidFill>
                  <a:srgbClr val="F1F5F9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96" name="Freeform: Shape 395">
                  <a:extLst>
                    <a:ext uri="{FF2B5EF4-FFF2-40B4-BE49-F238E27FC236}">
                      <a16:creationId xmlns:a16="http://schemas.microsoft.com/office/drawing/2014/main" id="{DEF021A0-2AFC-4CFA-AF9E-0E4455930718}"/>
                    </a:ext>
                  </a:extLst>
                </p:cNvPr>
                <p:cNvSpPr/>
                <p:nvPr/>
              </p:nvSpPr>
              <p:spPr>
                <a:xfrm>
                  <a:off x="5563677" y="2277368"/>
                  <a:ext cx="13638" cy="13638"/>
                </a:xfrm>
                <a:custGeom>
                  <a:avLst/>
                  <a:gdLst>
                    <a:gd name="connsiteX0" fmla="*/ 0 w 13638"/>
                    <a:gd name="connsiteY0" fmla="*/ 4795 h 13638"/>
                    <a:gd name="connsiteX1" fmla="*/ 8046 w 13638"/>
                    <a:gd name="connsiteY1" fmla="*/ 18842 h 13638"/>
                    <a:gd name="connsiteX2" fmla="*/ 12820 w 13638"/>
                    <a:gd name="connsiteY2" fmla="*/ 19797 h 13638"/>
                    <a:gd name="connsiteX3" fmla="*/ 12820 w 13638"/>
                    <a:gd name="connsiteY3" fmla="*/ 19797 h 13638"/>
                    <a:gd name="connsiteX4" fmla="*/ 14320 w 13638"/>
                    <a:gd name="connsiteY4" fmla="*/ 15160 h 13638"/>
                    <a:gd name="connsiteX5" fmla="*/ 6273 w 13638"/>
                    <a:gd name="connsiteY5" fmla="*/ 1113 h 13638"/>
                    <a:gd name="connsiteX6" fmla="*/ 1500 w 13638"/>
                    <a:gd name="connsiteY6" fmla="*/ 158 h 13638"/>
                    <a:gd name="connsiteX7" fmla="*/ 0 w 13638"/>
                    <a:gd name="connsiteY7" fmla="*/ 4795 h 13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638" h="13638">
                      <a:moveTo>
                        <a:pt x="0" y="4795"/>
                      </a:moveTo>
                      <a:cubicBezTo>
                        <a:pt x="0" y="9977"/>
                        <a:pt x="3546" y="16251"/>
                        <a:pt x="8046" y="18842"/>
                      </a:cubicBezTo>
                      <a:cubicBezTo>
                        <a:pt x="9820" y="19797"/>
                        <a:pt x="11456" y="20206"/>
                        <a:pt x="12820" y="19797"/>
                      </a:cubicBezTo>
                      <a:cubicBezTo>
                        <a:pt x="12820" y="19797"/>
                        <a:pt x="12820" y="19797"/>
                        <a:pt x="12820" y="19797"/>
                      </a:cubicBezTo>
                      <a:cubicBezTo>
                        <a:pt x="13775" y="18842"/>
                        <a:pt x="14320" y="17206"/>
                        <a:pt x="14320" y="15160"/>
                      </a:cubicBezTo>
                      <a:cubicBezTo>
                        <a:pt x="14320" y="9977"/>
                        <a:pt x="10774" y="3704"/>
                        <a:pt x="6273" y="1113"/>
                      </a:cubicBezTo>
                      <a:cubicBezTo>
                        <a:pt x="4501" y="158"/>
                        <a:pt x="2864" y="-251"/>
                        <a:pt x="1500" y="158"/>
                      </a:cubicBezTo>
                      <a:cubicBezTo>
                        <a:pt x="545" y="1249"/>
                        <a:pt x="0" y="2749"/>
                        <a:pt x="0" y="4795"/>
                      </a:cubicBezTo>
                      <a:close/>
                    </a:path>
                  </a:pathLst>
                </a:custGeom>
                <a:solidFill>
                  <a:srgbClr val="303233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97" name="Freeform: Shape 396">
                  <a:extLst>
                    <a:ext uri="{FF2B5EF4-FFF2-40B4-BE49-F238E27FC236}">
                      <a16:creationId xmlns:a16="http://schemas.microsoft.com/office/drawing/2014/main" id="{B34656E2-59D4-4CBB-970B-1638CEEF94D7}"/>
                    </a:ext>
                  </a:extLst>
                </p:cNvPr>
                <p:cNvSpPr/>
                <p:nvPr/>
              </p:nvSpPr>
              <p:spPr>
                <a:xfrm>
                  <a:off x="5565722" y="2280285"/>
                  <a:ext cx="13638" cy="13638"/>
                </a:xfrm>
                <a:custGeom>
                  <a:avLst/>
                  <a:gdLst>
                    <a:gd name="connsiteX0" fmla="*/ 0 w 0"/>
                    <a:gd name="connsiteY0" fmla="*/ 3378 h 13638"/>
                    <a:gd name="connsiteX1" fmla="*/ 5728 w 0"/>
                    <a:gd name="connsiteY1" fmla="*/ 13334 h 13638"/>
                    <a:gd name="connsiteX2" fmla="*/ 9138 w 0"/>
                    <a:gd name="connsiteY2" fmla="*/ 14016 h 13638"/>
                    <a:gd name="connsiteX3" fmla="*/ 9138 w 0"/>
                    <a:gd name="connsiteY3" fmla="*/ 14016 h 13638"/>
                    <a:gd name="connsiteX4" fmla="*/ 10229 w 0"/>
                    <a:gd name="connsiteY4" fmla="*/ 10742 h 13638"/>
                    <a:gd name="connsiteX5" fmla="*/ 4501 w 0"/>
                    <a:gd name="connsiteY5" fmla="*/ 787 h 13638"/>
                    <a:gd name="connsiteX6" fmla="*/ 1091 w 0"/>
                    <a:gd name="connsiteY6" fmla="*/ 105 h 13638"/>
                    <a:gd name="connsiteX7" fmla="*/ 0 w 0"/>
                    <a:gd name="connsiteY7" fmla="*/ 3378 h 13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h="13638">
                      <a:moveTo>
                        <a:pt x="0" y="3378"/>
                      </a:moveTo>
                      <a:cubicBezTo>
                        <a:pt x="0" y="7060"/>
                        <a:pt x="2591" y="11561"/>
                        <a:pt x="5728" y="13334"/>
                      </a:cubicBezTo>
                      <a:cubicBezTo>
                        <a:pt x="6956" y="14016"/>
                        <a:pt x="8183" y="14288"/>
                        <a:pt x="9138" y="14016"/>
                      </a:cubicBezTo>
                      <a:cubicBezTo>
                        <a:pt x="9138" y="14016"/>
                        <a:pt x="9138" y="14016"/>
                        <a:pt x="9138" y="14016"/>
                      </a:cubicBezTo>
                      <a:cubicBezTo>
                        <a:pt x="9820" y="13334"/>
                        <a:pt x="10229" y="12243"/>
                        <a:pt x="10229" y="10742"/>
                      </a:cubicBezTo>
                      <a:cubicBezTo>
                        <a:pt x="10229" y="7060"/>
                        <a:pt x="7637" y="2560"/>
                        <a:pt x="4501" y="787"/>
                      </a:cubicBezTo>
                      <a:cubicBezTo>
                        <a:pt x="3273" y="105"/>
                        <a:pt x="2046" y="-168"/>
                        <a:pt x="1091" y="105"/>
                      </a:cubicBezTo>
                      <a:cubicBezTo>
                        <a:pt x="409" y="787"/>
                        <a:pt x="0" y="2014"/>
                        <a:pt x="0" y="3378"/>
                      </a:cubicBezTo>
                      <a:close/>
                    </a:path>
                  </a:pathLst>
                </a:custGeom>
                <a:solidFill>
                  <a:srgbClr val="71FFFF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BAC043A7-DD8B-4FC9-8F27-FE90045A01D2}"/>
                  </a:ext>
                </a:extLst>
              </p:cNvPr>
              <p:cNvSpPr/>
              <p:nvPr/>
            </p:nvSpPr>
            <p:spPr>
              <a:xfrm>
                <a:off x="5636573" y="2209437"/>
                <a:ext cx="13638" cy="13638"/>
              </a:xfrm>
              <a:custGeom>
                <a:avLst/>
                <a:gdLst>
                  <a:gd name="connsiteX0" fmla="*/ 2659 w 13638"/>
                  <a:gd name="connsiteY0" fmla="*/ 1534 h 0"/>
                  <a:gd name="connsiteX1" fmla="*/ 2659 w 13638"/>
                  <a:gd name="connsiteY1" fmla="*/ 8899 h 0"/>
                  <a:gd name="connsiteX2" fmla="*/ 15479 w 13638"/>
                  <a:gd name="connsiteY2" fmla="*/ 8899 h 0"/>
                  <a:gd name="connsiteX3" fmla="*/ 15479 w 13638"/>
                  <a:gd name="connsiteY3" fmla="*/ 1534 h 0"/>
                  <a:gd name="connsiteX4" fmla="*/ 2659 w 13638"/>
                  <a:gd name="connsiteY4" fmla="*/ 1534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38">
                    <a:moveTo>
                      <a:pt x="2659" y="1534"/>
                    </a:moveTo>
                    <a:cubicBezTo>
                      <a:pt x="-886" y="3580"/>
                      <a:pt x="-886" y="6853"/>
                      <a:pt x="2659" y="8899"/>
                    </a:cubicBezTo>
                    <a:cubicBezTo>
                      <a:pt x="6205" y="10945"/>
                      <a:pt x="11933" y="10945"/>
                      <a:pt x="15479" y="8899"/>
                    </a:cubicBezTo>
                    <a:cubicBezTo>
                      <a:pt x="19025" y="6853"/>
                      <a:pt x="19025" y="3580"/>
                      <a:pt x="15479" y="1534"/>
                    </a:cubicBezTo>
                    <a:cubicBezTo>
                      <a:pt x="11933" y="-511"/>
                      <a:pt x="6205" y="-511"/>
                      <a:pt x="2659" y="1534"/>
                    </a:cubicBezTo>
                    <a:close/>
                  </a:path>
                </a:pathLst>
              </a:custGeom>
              <a:solidFill>
                <a:srgbClr val="71FFFF"/>
              </a:solidFill>
              <a:ln w="13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grpSp>
            <p:nvGrpSpPr>
              <p:cNvPr id="392" name="Graphic 4">
                <a:extLst>
                  <a:ext uri="{FF2B5EF4-FFF2-40B4-BE49-F238E27FC236}">
                    <a16:creationId xmlns:a16="http://schemas.microsoft.com/office/drawing/2014/main" id="{895F1047-3430-4596-A0A4-EB0D9D1D167D}"/>
                  </a:ext>
                </a:extLst>
              </p:cNvPr>
              <p:cNvGrpSpPr/>
              <p:nvPr/>
            </p:nvGrpSpPr>
            <p:grpSpPr>
              <a:xfrm>
                <a:off x="5598727" y="2376812"/>
                <a:ext cx="95467" cy="204573"/>
                <a:chOff x="5598727" y="2376812"/>
                <a:chExt cx="95467" cy="204573"/>
              </a:xfrm>
              <a:solidFill>
                <a:srgbClr val="292929"/>
              </a:solidFill>
            </p:grpSpPr>
            <p:sp>
              <p:nvSpPr>
                <p:cNvPr id="393" name="Freeform: Shape 392">
                  <a:extLst>
                    <a:ext uri="{FF2B5EF4-FFF2-40B4-BE49-F238E27FC236}">
                      <a16:creationId xmlns:a16="http://schemas.microsoft.com/office/drawing/2014/main" id="{162B2CF7-1D7C-4F69-8F84-BF5740A9718B}"/>
                    </a:ext>
                  </a:extLst>
                </p:cNvPr>
                <p:cNvSpPr/>
                <p:nvPr/>
              </p:nvSpPr>
              <p:spPr>
                <a:xfrm>
                  <a:off x="5648370" y="2376812"/>
                  <a:ext cx="40915" cy="190935"/>
                </a:xfrm>
                <a:custGeom>
                  <a:avLst/>
                  <a:gdLst>
                    <a:gd name="connsiteX0" fmla="*/ 0 w 40914"/>
                    <a:gd name="connsiteY0" fmla="*/ 136 h 190934"/>
                    <a:gd name="connsiteX1" fmla="*/ 0 w 40914"/>
                    <a:gd name="connsiteY1" fmla="*/ 142383 h 190934"/>
                    <a:gd name="connsiteX2" fmla="*/ 26458 w 40914"/>
                    <a:gd name="connsiteY2" fmla="*/ 175387 h 190934"/>
                    <a:gd name="connsiteX3" fmla="*/ 45143 w 40914"/>
                    <a:gd name="connsiteY3" fmla="*/ 198845 h 190934"/>
                    <a:gd name="connsiteX4" fmla="*/ 46370 w 40914"/>
                    <a:gd name="connsiteY4" fmla="*/ 198027 h 190934"/>
                    <a:gd name="connsiteX5" fmla="*/ 27822 w 40914"/>
                    <a:gd name="connsiteY5" fmla="*/ 174705 h 190934"/>
                    <a:gd name="connsiteX6" fmla="*/ 1500 w 40914"/>
                    <a:gd name="connsiteY6" fmla="*/ 141701 h 190934"/>
                    <a:gd name="connsiteX7" fmla="*/ 1500 w 40914"/>
                    <a:gd name="connsiteY7" fmla="*/ 0 h 190934"/>
                    <a:gd name="connsiteX8" fmla="*/ 0 w 40914"/>
                    <a:gd name="connsiteY8" fmla="*/ 0 h 190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190934">
                      <a:moveTo>
                        <a:pt x="0" y="136"/>
                      </a:moveTo>
                      <a:lnTo>
                        <a:pt x="0" y="142383"/>
                      </a:lnTo>
                      <a:lnTo>
                        <a:pt x="26458" y="175387"/>
                      </a:lnTo>
                      <a:lnTo>
                        <a:pt x="45143" y="198845"/>
                      </a:lnTo>
                      <a:cubicBezTo>
                        <a:pt x="45552" y="198572"/>
                        <a:pt x="45961" y="198299"/>
                        <a:pt x="46370" y="198027"/>
                      </a:cubicBezTo>
                      <a:lnTo>
                        <a:pt x="27822" y="174705"/>
                      </a:lnTo>
                      <a:lnTo>
                        <a:pt x="1500" y="141701"/>
                      </a:lnTo>
                      <a:lnTo>
                        <a:pt x="15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92929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94" name="Freeform: Shape 393">
                  <a:extLst>
                    <a:ext uri="{FF2B5EF4-FFF2-40B4-BE49-F238E27FC236}">
                      <a16:creationId xmlns:a16="http://schemas.microsoft.com/office/drawing/2014/main" id="{09184386-6AB8-4FE0-AE8E-F61B91F3D057}"/>
                    </a:ext>
                  </a:extLst>
                </p:cNvPr>
                <p:cNvSpPr/>
                <p:nvPr/>
              </p:nvSpPr>
              <p:spPr>
                <a:xfrm>
                  <a:off x="5598727" y="2383495"/>
                  <a:ext cx="40915" cy="190935"/>
                </a:xfrm>
                <a:custGeom>
                  <a:avLst/>
                  <a:gdLst>
                    <a:gd name="connsiteX0" fmla="*/ 0 w 40914"/>
                    <a:gd name="connsiteY0" fmla="*/ 202118 h 190934"/>
                    <a:gd name="connsiteX1" fmla="*/ 1637 w 40914"/>
                    <a:gd name="connsiteY1" fmla="*/ 202391 h 190934"/>
                    <a:gd name="connsiteX2" fmla="*/ 22639 w 40914"/>
                    <a:gd name="connsiteY2" fmla="*/ 169932 h 190934"/>
                    <a:gd name="connsiteX3" fmla="*/ 41324 w 40914"/>
                    <a:gd name="connsiteY3" fmla="*/ 141156 h 190934"/>
                    <a:gd name="connsiteX4" fmla="*/ 41324 w 40914"/>
                    <a:gd name="connsiteY4" fmla="*/ 0 h 190934"/>
                    <a:gd name="connsiteX5" fmla="*/ 39824 w 40914"/>
                    <a:gd name="connsiteY5" fmla="*/ 0 h 190934"/>
                    <a:gd name="connsiteX6" fmla="*/ 39824 w 40914"/>
                    <a:gd name="connsiteY6" fmla="*/ 140746 h 190934"/>
                    <a:gd name="connsiteX7" fmla="*/ 21139 w 40914"/>
                    <a:gd name="connsiteY7" fmla="*/ 169523 h 190934"/>
                    <a:gd name="connsiteX8" fmla="*/ 0 w 40914"/>
                    <a:gd name="connsiteY8" fmla="*/ 202118 h 190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190934">
                      <a:moveTo>
                        <a:pt x="0" y="202118"/>
                      </a:moveTo>
                      <a:cubicBezTo>
                        <a:pt x="546" y="202255"/>
                        <a:pt x="1091" y="202391"/>
                        <a:pt x="1637" y="202391"/>
                      </a:cubicBezTo>
                      <a:lnTo>
                        <a:pt x="22639" y="169932"/>
                      </a:lnTo>
                      <a:lnTo>
                        <a:pt x="41324" y="141156"/>
                      </a:lnTo>
                      <a:lnTo>
                        <a:pt x="41324" y="0"/>
                      </a:lnTo>
                      <a:lnTo>
                        <a:pt x="39824" y="0"/>
                      </a:lnTo>
                      <a:lnTo>
                        <a:pt x="39824" y="140746"/>
                      </a:lnTo>
                      <a:lnTo>
                        <a:pt x="21139" y="169523"/>
                      </a:lnTo>
                      <a:lnTo>
                        <a:pt x="0" y="202118"/>
                      </a:lnTo>
                      <a:close/>
                    </a:path>
                  </a:pathLst>
                </a:custGeom>
                <a:solidFill>
                  <a:srgbClr val="292929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292" name="Graphic 4">
              <a:extLst>
                <a:ext uri="{FF2B5EF4-FFF2-40B4-BE49-F238E27FC236}">
                  <a16:creationId xmlns:a16="http://schemas.microsoft.com/office/drawing/2014/main" id="{7B6E737D-DAAC-4B7F-BAE3-CA5D80A9592A}"/>
                </a:ext>
              </a:extLst>
            </p:cNvPr>
            <p:cNvGrpSpPr/>
            <p:nvPr/>
          </p:nvGrpSpPr>
          <p:grpSpPr>
            <a:xfrm>
              <a:off x="5583725" y="2358264"/>
              <a:ext cx="381870" cy="423875"/>
              <a:chOff x="5583725" y="2358264"/>
              <a:chExt cx="381870" cy="423875"/>
            </a:xfrm>
            <a:solidFill>
              <a:schemeClr val="accent1"/>
            </a:solidFill>
          </p:grpSpPr>
          <p:grpSp>
            <p:nvGrpSpPr>
              <p:cNvPr id="367" name="Graphic 4">
                <a:extLst>
                  <a:ext uri="{FF2B5EF4-FFF2-40B4-BE49-F238E27FC236}">
                    <a16:creationId xmlns:a16="http://schemas.microsoft.com/office/drawing/2014/main" id="{E1E8C92C-2805-4B45-817A-7C4325DE0678}"/>
                  </a:ext>
                </a:extLst>
              </p:cNvPr>
              <p:cNvGrpSpPr/>
              <p:nvPr/>
            </p:nvGrpSpPr>
            <p:grpSpPr>
              <a:xfrm>
                <a:off x="5583725" y="2427546"/>
                <a:ext cx="381870" cy="354593"/>
                <a:chOff x="5583725" y="2427546"/>
                <a:chExt cx="381870" cy="354593"/>
              </a:xfrm>
              <a:solidFill>
                <a:schemeClr val="accent1"/>
              </a:solidFill>
            </p:grpSpPr>
            <p:grpSp>
              <p:nvGrpSpPr>
                <p:cNvPr id="376" name="Graphic 4">
                  <a:extLst>
                    <a:ext uri="{FF2B5EF4-FFF2-40B4-BE49-F238E27FC236}">
                      <a16:creationId xmlns:a16="http://schemas.microsoft.com/office/drawing/2014/main" id="{3AFA7492-9D45-481C-B2EC-FA260E61AEEF}"/>
                    </a:ext>
                  </a:extLst>
                </p:cNvPr>
                <p:cNvGrpSpPr/>
                <p:nvPr/>
              </p:nvGrpSpPr>
              <p:grpSpPr>
                <a:xfrm>
                  <a:off x="5583725" y="2427546"/>
                  <a:ext cx="381870" cy="354593"/>
                  <a:chOff x="5583725" y="2427546"/>
                  <a:chExt cx="381870" cy="354593"/>
                </a:xfrm>
                <a:solidFill>
                  <a:schemeClr val="accent1"/>
                </a:solidFill>
              </p:grpSpPr>
              <p:sp>
                <p:nvSpPr>
                  <p:cNvPr id="385" name="Freeform: Shape 384">
                    <a:extLst>
                      <a:ext uri="{FF2B5EF4-FFF2-40B4-BE49-F238E27FC236}">
                        <a16:creationId xmlns:a16="http://schemas.microsoft.com/office/drawing/2014/main" id="{76EADABC-0ECD-41D6-B8D9-94484F8D9C8A}"/>
                      </a:ext>
                    </a:extLst>
                  </p:cNvPr>
                  <p:cNvSpPr/>
                  <p:nvPr/>
                </p:nvSpPr>
                <p:spPr>
                  <a:xfrm>
                    <a:off x="5583725" y="2560382"/>
                    <a:ext cx="150020" cy="218211"/>
                  </a:xfrm>
                  <a:custGeom>
                    <a:avLst/>
                    <a:gdLst>
                      <a:gd name="connsiteX0" fmla="*/ 157930 w 150020"/>
                      <a:gd name="connsiteY0" fmla="*/ 229258 h 218211"/>
                      <a:gd name="connsiteX1" fmla="*/ 93831 w 150020"/>
                      <a:gd name="connsiteY1" fmla="*/ 192026 h 218211"/>
                      <a:gd name="connsiteX2" fmla="*/ 61235 w 150020"/>
                      <a:gd name="connsiteY2" fmla="*/ 173069 h 218211"/>
                      <a:gd name="connsiteX3" fmla="*/ 409 w 150020"/>
                      <a:gd name="connsiteY3" fmla="*/ 137746 h 218211"/>
                      <a:gd name="connsiteX4" fmla="*/ 0 w 150020"/>
                      <a:gd name="connsiteY4" fmla="*/ 0 h 218211"/>
                      <a:gd name="connsiteX5" fmla="*/ 61235 w 150020"/>
                      <a:gd name="connsiteY5" fmla="*/ 35596 h 218211"/>
                      <a:gd name="connsiteX6" fmla="*/ 65327 w 150020"/>
                      <a:gd name="connsiteY6" fmla="*/ 37914 h 218211"/>
                      <a:gd name="connsiteX7" fmla="*/ 157521 w 150020"/>
                      <a:gd name="connsiteY7" fmla="*/ 91512 h 2182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0020" h="218211">
                        <a:moveTo>
                          <a:pt x="157930" y="229258"/>
                        </a:moveTo>
                        <a:lnTo>
                          <a:pt x="93831" y="192026"/>
                        </a:lnTo>
                        <a:lnTo>
                          <a:pt x="61235" y="173069"/>
                        </a:lnTo>
                        <a:lnTo>
                          <a:pt x="409" y="137746"/>
                        </a:lnTo>
                        <a:lnTo>
                          <a:pt x="0" y="0"/>
                        </a:lnTo>
                        <a:lnTo>
                          <a:pt x="61235" y="35596"/>
                        </a:lnTo>
                        <a:lnTo>
                          <a:pt x="65327" y="37914"/>
                        </a:lnTo>
                        <a:lnTo>
                          <a:pt x="157521" y="91512"/>
                        </a:lnTo>
                        <a:close/>
                      </a:path>
                    </a:pathLst>
                  </a:custGeom>
                  <a:solidFill>
                    <a:srgbClr val="BB884F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86" name="Freeform: Shape 385">
                    <a:extLst>
                      <a:ext uri="{FF2B5EF4-FFF2-40B4-BE49-F238E27FC236}">
                        <a16:creationId xmlns:a16="http://schemas.microsoft.com/office/drawing/2014/main" id="{13EFAD30-4C39-400B-A477-E406C6A7D71E}"/>
                      </a:ext>
                    </a:extLst>
                  </p:cNvPr>
                  <p:cNvSpPr/>
                  <p:nvPr/>
                </p:nvSpPr>
                <p:spPr>
                  <a:xfrm>
                    <a:off x="5741246" y="2519058"/>
                    <a:ext cx="218211" cy="259126"/>
                  </a:xfrm>
                  <a:custGeom>
                    <a:avLst/>
                    <a:gdLst>
                      <a:gd name="connsiteX0" fmla="*/ 230486 w 218211"/>
                      <a:gd name="connsiteY0" fmla="*/ 137746 h 259125"/>
                      <a:gd name="connsiteX1" fmla="*/ 131609 w 218211"/>
                      <a:gd name="connsiteY1" fmla="*/ 194754 h 259125"/>
                      <a:gd name="connsiteX2" fmla="*/ 98877 w 218211"/>
                      <a:gd name="connsiteY2" fmla="*/ 213711 h 259125"/>
                      <a:gd name="connsiteX3" fmla="*/ 409 w 218211"/>
                      <a:gd name="connsiteY3" fmla="*/ 270582 h 259125"/>
                      <a:gd name="connsiteX4" fmla="*/ 0 w 218211"/>
                      <a:gd name="connsiteY4" fmla="*/ 132836 h 259125"/>
                      <a:gd name="connsiteX5" fmla="*/ 98877 w 218211"/>
                      <a:gd name="connsiteY5" fmla="*/ 75692 h 259125"/>
                      <a:gd name="connsiteX6" fmla="*/ 131609 w 218211"/>
                      <a:gd name="connsiteY6" fmla="*/ 56871 h 259125"/>
                      <a:gd name="connsiteX7" fmla="*/ 230076 w 218211"/>
                      <a:gd name="connsiteY7" fmla="*/ 0 h 259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18211" h="259125">
                        <a:moveTo>
                          <a:pt x="230486" y="137746"/>
                        </a:moveTo>
                        <a:lnTo>
                          <a:pt x="131609" y="194754"/>
                        </a:lnTo>
                        <a:lnTo>
                          <a:pt x="98877" y="213711"/>
                        </a:lnTo>
                        <a:lnTo>
                          <a:pt x="409" y="270582"/>
                        </a:lnTo>
                        <a:lnTo>
                          <a:pt x="0" y="132836"/>
                        </a:lnTo>
                        <a:lnTo>
                          <a:pt x="98877" y="75692"/>
                        </a:lnTo>
                        <a:lnTo>
                          <a:pt x="131609" y="56871"/>
                        </a:lnTo>
                        <a:lnTo>
                          <a:pt x="230076" y="0"/>
                        </a:lnTo>
                        <a:close/>
                      </a:path>
                    </a:pathLst>
                  </a:custGeom>
                  <a:solidFill>
                    <a:srgbClr val="E0B477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87" name="Freeform: Shape 386">
                    <a:extLst>
                      <a:ext uri="{FF2B5EF4-FFF2-40B4-BE49-F238E27FC236}">
                        <a16:creationId xmlns:a16="http://schemas.microsoft.com/office/drawing/2014/main" id="{3DCAB1B2-7C63-4A31-BB45-33A15CBD4174}"/>
                      </a:ext>
                    </a:extLst>
                  </p:cNvPr>
                  <p:cNvSpPr/>
                  <p:nvPr/>
                </p:nvSpPr>
                <p:spPr>
                  <a:xfrm>
                    <a:off x="5583725" y="2427546"/>
                    <a:ext cx="381870" cy="218211"/>
                  </a:xfrm>
                  <a:custGeom>
                    <a:avLst/>
                    <a:gdLst>
                      <a:gd name="connsiteX0" fmla="*/ 387598 w 381869"/>
                      <a:gd name="connsiteY0" fmla="*/ 91512 h 218211"/>
                      <a:gd name="connsiteX1" fmla="*/ 289130 w 381869"/>
                      <a:gd name="connsiteY1" fmla="*/ 148384 h 218211"/>
                      <a:gd name="connsiteX2" fmla="*/ 256398 w 381869"/>
                      <a:gd name="connsiteY2" fmla="*/ 167204 h 218211"/>
                      <a:gd name="connsiteX3" fmla="*/ 157521 w 381869"/>
                      <a:gd name="connsiteY3" fmla="*/ 224348 h 218211"/>
                      <a:gd name="connsiteX4" fmla="*/ 0 w 381869"/>
                      <a:gd name="connsiteY4" fmla="*/ 132836 h 218211"/>
                      <a:gd name="connsiteX5" fmla="*/ 98468 w 381869"/>
                      <a:gd name="connsiteY5" fmla="*/ 75965 h 218211"/>
                      <a:gd name="connsiteX6" fmla="*/ 131063 w 381869"/>
                      <a:gd name="connsiteY6" fmla="*/ 57144 h 218211"/>
                      <a:gd name="connsiteX7" fmla="*/ 230076 w 381869"/>
                      <a:gd name="connsiteY7" fmla="*/ 0 h 2182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869" h="218211">
                        <a:moveTo>
                          <a:pt x="387598" y="91512"/>
                        </a:moveTo>
                        <a:lnTo>
                          <a:pt x="289130" y="148384"/>
                        </a:lnTo>
                        <a:lnTo>
                          <a:pt x="256398" y="167204"/>
                        </a:lnTo>
                        <a:lnTo>
                          <a:pt x="157521" y="224348"/>
                        </a:lnTo>
                        <a:lnTo>
                          <a:pt x="0" y="132836"/>
                        </a:lnTo>
                        <a:lnTo>
                          <a:pt x="98468" y="75965"/>
                        </a:lnTo>
                        <a:lnTo>
                          <a:pt x="131063" y="57144"/>
                        </a:lnTo>
                        <a:lnTo>
                          <a:pt x="230076" y="0"/>
                        </a:lnTo>
                        <a:close/>
                      </a:path>
                    </a:pathLst>
                  </a:custGeom>
                  <a:solidFill>
                    <a:srgbClr val="EFCD90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377" name="Freeform: Shape 376">
                  <a:extLst>
                    <a:ext uri="{FF2B5EF4-FFF2-40B4-BE49-F238E27FC236}">
                      <a16:creationId xmlns:a16="http://schemas.microsoft.com/office/drawing/2014/main" id="{34407C37-43C0-4503-91AF-F956AAF49F70}"/>
                    </a:ext>
                  </a:extLst>
                </p:cNvPr>
                <p:cNvSpPr/>
                <p:nvPr/>
              </p:nvSpPr>
              <p:spPr>
                <a:xfrm>
                  <a:off x="5677828" y="2487281"/>
                  <a:ext cx="177297" cy="109106"/>
                </a:xfrm>
                <a:custGeom>
                  <a:avLst/>
                  <a:gdLst>
                    <a:gd name="connsiteX0" fmla="*/ 190662 w 177296"/>
                    <a:gd name="connsiteY0" fmla="*/ 91240 h 109105"/>
                    <a:gd name="connsiteX1" fmla="*/ 158067 w 177296"/>
                    <a:gd name="connsiteY1" fmla="*/ 110197 h 109105"/>
                    <a:gd name="connsiteX2" fmla="*/ 0 w 177296"/>
                    <a:gd name="connsiteY2" fmla="*/ 18957 h 109105"/>
                    <a:gd name="connsiteX3" fmla="*/ 32595 w 177296"/>
                    <a:gd name="connsiteY3" fmla="*/ 0 h 109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296" h="109105">
                      <a:moveTo>
                        <a:pt x="190662" y="91240"/>
                      </a:moveTo>
                      <a:lnTo>
                        <a:pt x="158067" y="110197"/>
                      </a:lnTo>
                      <a:lnTo>
                        <a:pt x="0" y="18957"/>
                      </a:lnTo>
                      <a:lnTo>
                        <a:pt x="32595" y="0"/>
                      </a:lnTo>
                      <a:close/>
                    </a:path>
                  </a:pathLst>
                </a:custGeom>
                <a:solidFill>
                  <a:srgbClr val="E4CDBF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78" name="Freeform: Shape 377">
                  <a:extLst>
                    <a:ext uri="{FF2B5EF4-FFF2-40B4-BE49-F238E27FC236}">
                      <a16:creationId xmlns:a16="http://schemas.microsoft.com/office/drawing/2014/main" id="{CC6AC79A-64DA-4829-83A3-1481250F1587}"/>
                    </a:ext>
                  </a:extLst>
                </p:cNvPr>
                <p:cNvSpPr/>
                <p:nvPr/>
              </p:nvSpPr>
              <p:spPr>
                <a:xfrm>
                  <a:off x="5835895" y="2578521"/>
                  <a:ext cx="27276" cy="150020"/>
                </a:xfrm>
                <a:custGeom>
                  <a:avLst/>
                  <a:gdLst>
                    <a:gd name="connsiteX0" fmla="*/ 32595 w 27276"/>
                    <a:gd name="connsiteY0" fmla="*/ 0 h 150020"/>
                    <a:gd name="connsiteX1" fmla="*/ 32595 w 27276"/>
                    <a:gd name="connsiteY1" fmla="*/ 138019 h 150020"/>
                    <a:gd name="connsiteX2" fmla="*/ 0 w 27276"/>
                    <a:gd name="connsiteY2" fmla="*/ 156839 h 150020"/>
                    <a:gd name="connsiteX3" fmla="*/ 0 w 27276"/>
                    <a:gd name="connsiteY3" fmla="*/ 18957 h 150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276" h="150020">
                      <a:moveTo>
                        <a:pt x="32595" y="0"/>
                      </a:moveTo>
                      <a:lnTo>
                        <a:pt x="32595" y="138019"/>
                      </a:lnTo>
                      <a:lnTo>
                        <a:pt x="0" y="156839"/>
                      </a:lnTo>
                      <a:lnTo>
                        <a:pt x="0" y="18957"/>
                      </a:lnTo>
                      <a:close/>
                    </a:path>
                  </a:pathLst>
                </a:custGeom>
                <a:solidFill>
                  <a:srgbClr val="E4CDBF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79" name="Freeform: Shape 378">
                  <a:extLst>
                    <a:ext uri="{FF2B5EF4-FFF2-40B4-BE49-F238E27FC236}">
                      <a16:creationId xmlns:a16="http://schemas.microsoft.com/office/drawing/2014/main" id="{61C20C4A-099E-4A0A-BF0E-3E6D0FF78F30}"/>
                    </a:ext>
                  </a:extLst>
                </p:cNvPr>
                <p:cNvSpPr/>
                <p:nvPr/>
              </p:nvSpPr>
              <p:spPr>
                <a:xfrm>
                  <a:off x="5840123" y="2575930"/>
                  <a:ext cx="27276" cy="150020"/>
                </a:xfrm>
                <a:custGeom>
                  <a:avLst/>
                  <a:gdLst>
                    <a:gd name="connsiteX0" fmla="*/ 32732 w 27276"/>
                    <a:gd name="connsiteY0" fmla="*/ 0 h 150020"/>
                    <a:gd name="connsiteX1" fmla="*/ 32732 w 27276"/>
                    <a:gd name="connsiteY1" fmla="*/ 138019 h 150020"/>
                    <a:gd name="connsiteX2" fmla="*/ 0 w 27276"/>
                    <a:gd name="connsiteY2" fmla="*/ 156839 h 150020"/>
                    <a:gd name="connsiteX3" fmla="*/ 0 w 27276"/>
                    <a:gd name="connsiteY3" fmla="*/ 18957 h 150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276" h="150020">
                      <a:moveTo>
                        <a:pt x="32732" y="0"/>
                      </a:moveTo>
                      <a:lnTo>
                        <a:pt x="32732" y="138019"/>
                      </a:lnTo>
                      <a:lnTo>
                        <a:pt x="0" y="156839"/>
                      </a:lnTo>
                      <a:lnTo>
                        <a:pt x="0" y="18957"/>
                      </a:lnTo>
                      <a:close/>
                    </a:path>
                  </a:pathLst>
                </a:custGeom>
                <a:solidFill>
                  <a:srgbClr val="C2AB9D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80" name="Freeform: Shape 379">
                  <a:extLst>
                    <a:ext uri="{FF2B5EF4-FFF2-40B4-BE49-F238E27FC236}">
                      <a16:creationId xmlns:a16="http://schemas.microsoft.com/office/drawing/2014/main" id="{E031CF4F-2906-4F79-BD3F-4E7C0A8D265E}"/>
                    </a:ext>
                  </a:extLst>
                </p:cNvPr>
                <p:cNvSpPr/>
                <p:nvPr/>
              </p:nvSpPr>
              <p:spPr>
                <a:xfrm>
                  <a:off x="5682193" y="2484690"/>
                  <a:ext cx="177297" cy="109106"/>
                </a:xfrm>
                <a:custGeom>
                  <a:avLst/>
                  <a:gdLst>
                    <a:gd name="connsiteX0" fmla="*/ 190662 w 177296"/>
                    <a:gd name="connsiteY0" fmla="*/ 91240 h 109105"/>
                    <a:gd name="connsiteX1" fmla="*/ 157930 w 177296"/>
                    <a:gd name="connsiteY1" fmla="*/ 110060 h 109105"/>
                    <a:gd name="connsiteX2" fmla="*/ 0 w 177296"/>
                    <a:gd name="connsiteY2" fmla="*/ 18821 h 109105"/>
                    <a:gd name="connsiteX3" fmla="*/ 32595 w 177296"/>
                    <a:gd name="connsiteY3" fmla="*/ 0 h 109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296" h="109105">
                      <a:moveTo>
                        <a:pt x="190662" y="91240"/>
                      </a:moveTo>
                      <a:lnTo>
                        <a:pt x="157930" y="110060"/>
                      </a:lnTo>
                      <a:lnTo>
                        <a:pt x="0" y="18821"/>
                      </a:lnTo>
                      <a:lnTo>
                        <a:pt x="32595" y="0"/>
                      </a:lnTo>
                      <a:close/>
                    </a:path>
                  </a:pathLst>
                </a:custGeom>
                <a:solidFill>
                  <a:srgbClr val="F7ECEA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81" name="Freeform: Shape 380">
                  <a:extLst>
                    <a:ext uri="{FF2B5EF4-FFF2-40B4-BE49-F238E27FC236}">
                      <a16:creationId xmlns:a16="http://schemas.microsoft.com/office/drawing/2014/main" id="{54005F15-8199-4E3E-97C4-D6C6E2DB1F45}"/>
                    </a:ext>
                  </a:extLst>
                </p:cNvPr>
                <p:cNvSpPr/>
                <p:nvPr/>
              </p:nvSpPr>
              <p:spPr>
                <a:xfrm>
                  <a:off x="5648916" y="2465460"/>
                  <a:ext cx="259126" cy="150020"/>
                </a:xfrm>
                <a:custGeom>
                  <a:avLst/>
                  <a:gdLst>
                    <a:gd name="connsiteX0" fmla="*/ 230077 w 259125"/>
                    <a:gd name="connsiteY0" fmla="*/ 0 h 150020"/>
                    <a:gd name="connsiteX1" fmla="*/ 262672 w 259125"/>
                    <a:gd name="connsiteY1" fmla="*/ 18957 h 150020"/>
                    <a:gd name="connsiteX2" fmla="*/ 32595 w 259125"/>
                    <a:gd name="connsiteY2" fmla="*/ 151793 h 150020"/>
                    <a:gd name="connsiteX3" fmla="*/ 0 w 259125"/>
                    <a:gd name="connsiteY3" fmla="*/ 132836 h 150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125" h="150020">
                      <a:moveTo>
                        <a:pt x="230077" y="0"/>
                      </a:moveTo>
                      <a:lnTo>
                        <a:pt x="262672" y="18957"/>
                      </a:lnTo>
                      <a:lnTo>
                        <a:pt x="32595" y="151793"/>
                      </a:lnTo>
                      <a:lnTo>
                        <a:pt x="0" y="132836"/>
                      </a:lnTo>
                      <a:close/>
                    </a:path>
                  </a:pathLst>
                </a:custGeom>
                <a:solidFill>
                  <a:srgbClr val="F7ECEA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82" name="Freeform: Shape 381">
                  <a:extLst>
                    <a:ext uri="{FF2B5EF4-FFF2-40B4-BE49-F238E27FC236}">
                      <a16:creationId xmlns:a16="http://schemas.microsoft.com/office/drawing/2014/main" id="{79673669-D19A-423A-AC6D-1AC7477CA945}"/>
                    </a:ext>
                  </a:extLst>
                </p:cNvPr>
                <p:cNvSpPr/>
                <p:nvPr/>
              </p:nvSpPr>
              <p:spPr>
                <a:xfrm>
                  <a:off x="5648916" y="2598296"/>
                  <a:ext cx="27276" cy="150020"/>
                </a:xfrm>
                <a:custGeom>
                  <a:avLst/>
                  <a:gdLst>
                    <a:gd name="connsiteX0" fmla="*/ 32595 w 27276"/>
                    <a:gd name="connsiteY0" fmla="*/ 18821 h 150020"/>
                    <a:gd name="connsiteX1" fmla="*/ 32595 w 27276"/>
                    <a:gd name="connsiteY1" fmla="*/ 156430 h 150020"/>
                    <a:gd name="connsiteX2" fmla="*/ 0 w 27276"/>
                    <a:gd name="connsiteY2" fmla="*/ 137473 h 150020"/>
                    <a:gd name="connsiteX3" fmla="*/ 0 w 27276"/>
                    <a:gd name="connsiteY3" fmla="*/ 0 h 150020"/>
                    <a:gd name="connsiteX4" fmla="*/ 4092 w 27276"/>
                    <a:gd name="connsiteY4" fmla="*/ 2318 h 150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276" h="150020">
                      <a:moveTo>
                        <a:pt x="32595" y="18821"/>
                      </a:moveTo>
                      <a:lnTo>
                        <a:pt x="32595" y="156430"/>
                      </a:lnTo>
                      <a:lnTo>
                        <a:pt x="0" y="137473"/>
                      </a:lnTo>
                      <a:lnTo>
                        <a:pt x="0" y="0"/>
                      </a:lnTo>
                      <a:lnTo>
                        <a:pt x="4092" y="2318"/>
                      </a:lnTo>
                      <a:close/>
                    </a:path>
                  </a:pathLst>
                </a:custGeom>
                <a:solidFill>
                  <a:srgbClr val="C2AB9D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83" name="Freeform: Shape 382">
                  <a:extLst>
                    <a:ext uri="{FF2B5EF4-FFF2-40B4-BE49-F238E27FC236}">
                      <a16:creationId xmlns:a16="http://schemas.microsoft.com/office/drawing/2014/main" id="{7C426048-1932-4419-9ACF-1C3CA7620CE6}"/>
                    </a:ext>
                  </a:extLst>
                </p:cNvPr>
                <p:cNvSpPr/>
                <p:nvPr/>
              </p:nvSpPr>
              <p:spPr>
                <a:xfrm>
                  <a:off x="5644960" y="2463142"/>
                  <a:ext cx="259126" cy="150020"/>
                </a:xfrm>
                <a:custGeom>
                  <a:avLst/>
                  <a:gdLst>
                    <a:gd name="connsiteX0" fmla="*/ 230077 w 259125"/>
                    <a:gd name="connsiteY0" fmla="*/ 0 h 150020"/>
                    <a:gd name="connsiteX1" fmla="*/ 262672 w 259125"/>
                    <a:gd name="connsiteY1" fmla="*/ 18957 h 150020"/>
                    <a:gd name="connsiteX2" fmla="*/ 32595 w 259125"/>
                    <a:gd name="connsiteY2" fmla="*/ 151793 h 150020"/>
                    <a:gd name="connsiteX3" fmla="*/ 0 w 259125"/>
                    <a:gd name="connsiteY3" fmla="*/ 132836 h 150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125" h="150020">
                      <a:moveTo>
                        <a:pt x="230077" y="0"/>
                      </a:moveTo>
                      <a:lnTo>
                        <a:pt x="262672" y="18957"/>
                      </a:lnTo>
                      <a:lnTo>
                        <a:pt x="32595" y="151793"/>
                      </a:lnTo>
                      <a:lnTo>
                        <a:pt x="0" y="132836"/>
                      </a:lnTo>
                      <a:close/>
                    </a:path>
                  </a:pathLst>
                </a:custGeom>
                <a:solidFill>
                  <a:srgbClr val="F7ECEA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84" name="Freeform: Shape 383">
                  <a:extLst>
                    <a:ext uri="{FF2B5EF4-FFF2-40B4-BE49-F238E27FC236}">
                      <a16:creationId xmlns:a16="http://schemas.microsoft.com/office/drawing/2014/main" id="{9F28C61A-CF64-4836-8B63-96F28F6E306F}"/>
                    </a:ext>
                  </a:extLst>
                </p:cNvPr>
                <p:cNvSpPr/>
                <p:nvPr/>
              </p:nvSpPr>
              <p:spPr>
                <a:xfrm>
                  <a:off x="5644960" y="2595978"/>
                  <a:ext cx="27276" cy="150020"/>
                </a:xfrm>
                <a:custGeom>
                  <a:avLst/>
                  <a:gdLst>
                    <a:gd name="connsiteX0" fmla="*/ 32595 w 27276"/>
                    <a:gd name="connsiteY0" fmla="*/ 18957 h 150020"/>
                    <a:gd name="connsiteX1" fmla="*/ 32595 w 27276"/>
                    <a:gd name="connsiteY1" fmla="*/ 156430 h 150020"/>
                    <a:gd name="connsiteX2" fmla="*/ 0 w 27276"/>
                    <a:gd name="connsiteY2" fmla="*/ 137473 h 150020"/>
                    <a:gd name="connsiteX3" fmla="*/ 0 w 27276"/>
                    <a:gd name="connsiteY3" fmla="*/ 0 h 150020"/>
                    <a:gd name="connsiteX4" fmla="*/ 4092 w 27276"/>
                    <a:gd name="connsiteY4" fmla="*/ 2318 h 150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276" h="150020">
                      <a:moveTo>
                        <a:pt x="32595" y="18957"/>
                      </a:moveTo>
                      <a:lnTo>
                        <a:pt x="32595" y="156430"/>
                      </a:lnTo>
                      <a:lnTo>
                        <a:pt x="0" y="137473"/>
                      </a:lnTo>
                      <a:lnTo>
                        <a:pt x="0" y="0"/>
                      </a:lnTo>
                      <a:lnTo>
                        <a:pt x="4092" y="2318"/>
                      </a:lnTo>
                      <a:close/>
                    </a:path>
                  </a:pathLst>
                </a:custGeom>
                <a:solidFill>
                  <a:srgbClr val="C2AB9D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CE3A674C-E045-418A-A124-4754AEA8C3AB}"/>
                  </a:ext>
                </a:extLst>
              </p:cNvPr>
              <p:cNvSpPr/>
              <p:nvPr/>
            </p:nvSpPr>
            <p:spPr>
              <a:xfrm>
                <a:off x="5629958" y="2477189"/>
                <a:ext cx="259126" cy="136382"/>
              </a:xfrm>
              <a:custGeom>
                <a:avLst/>
                <a:gdLst>
                  <a:gd name="connsiteX0" fmla="*/ 259535 w 259125"/>
                  <a:gd name="connsiteY0" fmla="*/ 79783 h 136382"/>
                  <a:gd name="connsiteX1" fmla="*/ 138564 w 259125"/>
                  <a:gd name="connsiteY1" fmla="*/ 149747 h 136382"/>
                  <a:gd name="connsiteX2" fmla="*/ 0 w 259125"/>
                  <a:gd name="connsiteY2" fmla="*/ 69964 h 136382"/>
                  <a:gd name="connsiteX3" fmla="*/ 120971 w 259125"/>
                  <a:gd name="connsiteY3" fmla="*/ 0 h 136382"/>
                  <a:gd name="connsiteX4" fmla="*/ 259262 w 259125"/>
                  <a:gd name="connsiteY4" fmla="*/ 68464 h 13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125" h="136382">
                    <a:moveTo>
                      <a:pt x="259535" y="79783"/>
                    </a:moveTo>
                    <a:lnTo>
                      <a:pt x="138564" y="149747"/>
                    </a:lnTo>
                    <a:lnTo>
                      <a:pt x="0" y="69964"/>
                    </a:lnTo>
                    <a:lnTo>
                      <a:pt x="120971" y="0"/>
                    </a:lnTo>
                    <a:lnTo>
                      <a:pt x="259262" y="68464"/>
                    </a:lnTo>
                    <a:close/>
                  </a:path>
                </a:pathLst>
              </a:custGeom>
              <a:solidFill>
                <a:srgbClr val="E4CDBF"/>
              </a:solidFill>
              <a:ln w="13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grpSp>
            <p:nvGrpSpPr>
              <p:cNvPr id="369" name="Graphic 4">
                <a:extLst>
                  <a:ext uri="{FF2B5EF4-FFF2-40B4-BE49-F238E27FC236}">
                    <a16:creationId xmlns:a16="http://schemas.microsoft.com/office/drawing/2014/main" id="{12E156C5-44A5-48E7-9921-C936B5237A17}"/>
                  </a:ext>
                </a:extLst>
              </p:cNvPr>
              <p:cNvGrpSpPr/>
              <p:nvPr/>
            </p:nvGrpSpPr>
            <p:grpSpPr>
              <a:xfrm>
                <a:off x="5656553" y="2358264"/>
                <a:ext cx="231850" cy="245488"/>
                <a:chOff x="5656553" y="2358264"/>
                <a:chExt cx="231850" cy="245488"/>
              </a:xfrm>
              <a:solidFill>
                <a:schemeClr val="accent1"/>
              </a:solidFill>
            </p:grpSpPr>
            <p:grpSp>
              <p:nvGrpSpPr>
                <p:cNvPr id="370" name="Graphic 4">
                  <a:extLst>
                    <a:ext uri="{FF2B5EF4-FFF2-40B4-BE49-F238E27FC236}">
                      <a16:creationId xmlns:a16="http://schemas.microsoft.com/office/drawing/2014/main" id="{7E4BA215-1ACE-4BD2-8C3B-338EF40F13BC}"/>
                    </a:ext>
                  </a:extLst>
                </p:cNvPr>
                <p:cNvGrpSpPr/>
                <p:nvPr/>
              </p:nvGrpSpPr>
              <p:grpSpPr>
                <a:xfrm>
                  <a:off x="5656553" y="2358264"/>
                  <a:ext cx="231850" cy="245488"/>
                  <a:chOff x="5656553" y="2358264"/>
                  <a:chExt cx="231850" cy="245488"/>
                </a:xfrm>
                <a:solidFill>
                  <a:schemeClr val="accent1"/>
                </a:solidFill>
              </p:grpSpPr>
              <p:sp>
                <p:nvSpPr>
                  <p:cNvPr id="373" name="Freeform: Shape 372">
                    <a:extLst>
                      <a:ext uri="{FF2B5EF4-FFF2-40B4-BE49-F238E27FC236}">
                        <a16:creationId xmlns:a16="http://schemas.microsoft.com/office/drawing/2014/main" id="{0601BAFF-78A1-40C7-B520-62BEDF71087C}"/>
                      </a:ext>
                    </a:extLst>
                  </p:cNvPr>
                  <p:cNvSpPr/>
                  <p:nvPr/>
                </p:nvSpPr>
                <p:spPr>
                  <a:xfrm>
                    <a:off x="5773705" y="2425500"/>
                    <a:ext cx="109106" cy="177297"/>
                  </a:xfrm>
                  <a:custGeom>
                    <a:avLst/>
                    <a:gdLst>
                      <a:gd name="connsiteX0" fmla="*/ 115516 w 109105"/>
                      <a:gd name="connsiteY0" fmla="*/ 0 h 177296"/>
                      <a:gd name="connsiteX1" fmla="*/ 114970 w 109105"/>
                      <a:gd name="connsiteY1" fmla="*/ 117698 h 177296"/>
                      <a:gd name="connsiteX2" fmla="*/ 0 w 109105"/>
                      <a:gd name="connsiteY2" fmla="*/ 184116 h 177296"/>
                      <a:gd name="connsiteX3" fmla="*/ 546 w 109105"/>
                      <a:gd name="connsiteY3" fmla="*/ 66418 h 177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9105" h="177296">
                        <a:moveTo>
                          <a:pt x="115516" y="0"/>
                        </a:moveTo>
                        <a:lnTo>
                          <a:pt x="114970" y="117698"/>
                        </a:lnTo>
                        <a:lnTo>
                          <a:pt x="0" y="184116"/>
                        </a:lnTo>
                        <a:lnTo>
                          <a:pt x="546" y="66418"/>
                        </a:lnTo>
                        <a:close/>
                      </a:path>
                    </a:pathLst>
                  </a:custGeom>
                  <a:solidFill>
                    <a:srgbClr val="E0B477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74" name="Freeform: Shape 373">
                    <a:extLst>
                      <a:ext uri="{FF2B5EF4-FFF2-40B4-BE49-F238E27FC236}">
                        <a16:creationId xmlns:a16="http://schemas.microsoft.com/office/drawing/2014/main" id="{A198AA8C-5676-45A8-B642-7A9C6E8819BE}"/>
                      </a:ext>
                    </a:extLst>
                  </p:cNvPr>
                  <p:cNvSpPr/>
                  <p:nvPr/>
                </p:nvSpPr>
                <p:spPr>
                  <a:xfrm>
                    <a:off x="5656553" y="2423864"/>
                    <a:ext cx="109106" cy="177297"/>
                  </a:xfrm>
                  <a:custGeom>
                    <a:avLst/>
                    <a:gdLst>
                      <a:gd name="connsiteX0" fmla="*/ 117698 w 109105"/>
                      <a:gd name="connsiteY0" fmla="*/ 68055 h 177296"/>
                      <a:gd name="connsiteX1" fmla="*/ 117152 w 109105"/>
                      <a:gd name="connsiteY1" fmla="*/ 185752 h 177296"/>
                      <a:gd name="connsiteX2" fmla="*/ 0 w 109105"/>
                      <a:gd name="connsiteY2" fmla="*/ 117698 h 177296"/>
                      <a:gd name="connsiteX3" fmla="*/ 682 w 109105"/>
                      <a:gd name="connsiteY3" fmla="*/ 0 h 177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9105" h="177296">
                        <a:moveTo>
                          <a:pt x="117698" y="68055"/>
                        </a:moveTo>
                        <a:lnTo>
                          <a:pt x="117152" y="185752"/>
                        </a:lnTo>
                        <a:lnTo>
                          <a:pt x="0" y="117698"/>
                        </a:lnTo>
                        <a:lnTo>
                          <a:pt x="682" y="0"/>
                        </a:lnTo>
                        <a:close/>
                      </a:path>
                    </a:pathLst>
                  </a:custGeom>
                  <a:solidFill>
                    <a:srgbClr val="BB884F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75" name="Freeform: Shape 374">
                    <a:extLst>
                      <a:ext uri="{FF2B5EF4-FFF2-40B4-BE49-F238E27FC236}">
                        <a16:creationId xmlns:a16="http://schemas.microsoft.com/office/drawing/2014/main" id="{EB56997E-0A37-4C8C-96E2-AA5933E2D0CB}"/>
                      </a:ext>
                    </a:extLst>
                  </p:cNvPr>
                  <p:cNvSpPr/>
                  <p:nvPr/>
                </p:nvSpPr>
                <p:spPr>
                  <a:xfrm>
                    <a:off x="5657644" y="2358264"/>
                    <a:ext cx="231850" cy="122744"/>
                  </a:xfrm>
                  <a:custGeom>
                    <a:avLst/>
                    <a:gdLst>
                      <a:gd name="connsiteX0" fmla="*/ 232122 w 231849"/>
                      <a:gd name="connsiteY0" fmla="*/ 68055 h 122743"/>
                      <a:gd name="connsiteX1" fmla="*/ 117152 w 231849"/>
                      <a:gd name="connsiteY1" fmla="*/ 134473 h 122743"/>
                      <a:gd name="connsiteX2" fmla="*/ 0 w 231849"/>
                      <a:gd name="connsiteY2" fmla="*/ 66418 h 122743"/>
                      <a:gd name="connsiteX3" fmla="*/ 114970 w 231849"/>
                      <a:gd name="connsiteY3" fmla="*/ 0 h 122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849" h="122743">
                        <a:moveTo>
                          <a:pt x="232122" y="68055"/>
                        </a:moveTo>
                        <a:lnTo>
                          <a:pt x="117152" y="134473"/>
                        </a:lnTo>
                        <a:lnTo>
                          <a:pt x="0" y="66418"/>
                        </a:lnTo>
                        <a:lnTo>
                          <a:pt x="114970" y="0"/>
                        </a:lnTo>
                        <a:close/>
                      </a:path>
                    </a:pathLst>
                  </a:custGeom>
                  <a:solidFill>
                    <a:srgbClr val="EFCD90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371" name="Freeform: Shape 370">
                  <a:extLst>
                    <a:ext uri="{FF2B5EF4-FFF2-40B4-BE49-F238E27FC236}">
                      <a16:creationId xmlns:a16="http://schemas.microsoft.com/office/drawing/2014/main" id="{A53D4346-D126-4656-BEA5-309048F71432}"/>
                    </a:ext>
                  </a:extLst>
                </p:cNvPr>
                <p:cNvSpPr/>
                <p:nvPr/>
              </p:nvSpPr>
              <p:spPr>
                <a:xfrm>
                  <a:off x="5703605" y="2383358"/>
                  <a:ext cx="136382" cy="68191"/>
                </a:xfrm>
                <a:custGeom>
                  <a:avLst/>
                  <a:gdLst>
                    <a:gd name="connsiteX0" fmla="*/ 23731 w 136382"/>
                    <a:gd name="connsiteY0" fmla="*/ 0 h 68191"/>
                    <a:gd name="connsiteX1" fmla="*/ 0 w 136382"/>
                    <a:gd name="connsiteY1" fmla="*/ 13638 h 68191"/>
                    <a:gd name="connsiteX2" fmla="*/ 117152 w 136382"/>
                    <a:gd name="connsiteY2" fmla="*/ 81693 h 68191"/>
                    <a:gd name="connsiteX3" fmla="*/ 140883 w 136382"/>
                    <a:gd name="connsiteY3" fmla="*/ 67918 h 6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6382" h="68191">
                      <a:moveTo>
                        <a:pt x="23731" y="0"/>
                      </a:moveTo>
                      <a:lnTo>
                        <a:pt x="0" y="13638"/>
                      </a:lnTo>
                      <a:lnTo>
                        <a:pt x="117152" y="81693"/>
                      </a:lnTo>
                      <a:lnTo>
                        <a:pt x="140883" y="67918"/>
                      </a:lnTo>
                      <a:close/>
                    </a:path>
                  </a:pathLst>
                </a:custGeom>
                <a:solidFill>
                  <a:srgbClr val="F7ECEA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72" name="Freeform: Shape 371">
                  <a:extLst>
                    <a:ext uri="{FF2B5EF4-FFF2-40B4-BE49-F238E27FC236}">
                      <a16:creationId xmlns:a16="http://schemas.microsoft.com/office/drawing/2014/main" id="{7AC7F73B-8A47-4AF6-A788-979C99EF691C}"/>
                    </a:ext>
                  </a:extLst>
                </p:cNvPr>
                <p:cNvSpPr/>
                <p:nvPr/>
              </p:nvSpPr>
              <p:spPr>
                <a:xfrm>
                  <a:off x="5820757" y="2451276"/>
                  <a:ext cx="13638" cy="27276"/>
                </a:xfrm>
                <a:custGeom>
                  <a:avLst/>
                  <a:gdLst>
                    <a:gd name="connsiteX0" fmla="*/ 0 w 13638"/>
                    <a:gd name="connsiteY0" fmla="*/ 13775 h 27276"/>
                    <a:gd name="connsiteX1" fmla="*/ 23731 w 13638"/>
                    <a:gd name="connsiteY1" fmla="*/ 0 h 27276"/>
                    <a:gd name="connsiteX2" fmla="*/ 23731 w 13638"/>
                    <a:gd name="connsiteY2" fmla="*/ 24003 h 27276"/>
                    <a:gd name="connsiteX3" fmla="*/ 0 w 13638"/>
                    <a:gd name="connsiteY3" fmla="*/ 37642 h 27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638" h="27276">
                      <a:moveTo>
                        <a:pt x="0" y="13775"/>
                      </a:moveTo>
                      <a:lnTo>
                        <a:pt x="23731" y="0"/>
                      </a:lnTo>
                      <a:lnTo>
                        <a:pt x="23731" y="24003"/>
                      </a:lnTo>
                      <a:lnTo>
                        <a:pt x="0" y="37642"/>
                      </a:lnTo>
                      <a:close/>
                    </a:path>
                  </a:pathLst>
                </a:custGeom>
                <a:solidFill>
                  <a:srgbClr val="C2AB9D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293" name="Graphic 4">
              <a:extLst>
                <a:ext uri="{FF2B5EF4-FFF2-40B4-BE49-F238E27FC236}">
                  <a16:creationId xmlns:a16="http://schemas.microsoft.com/office/drawing/2014/main" id="{95618DDB-CE4E-43B4-9A3E-E86729B6B285}"/>
                </a:ext>
              </a:extLst>
            </p:cNvPr>
            <p:cNvGrpSpPr/>
            <p:nvPr/>
          </p:nvGrpSpPr>
          <p:grpSpPr>
            <a:xfrm>
              <a:off x="5596954" y="2636069"/>
              <a:ext cx="81829" cy="68191"/>
              <a:chOff x="5596954" y="2636069"/>
              <a:chExt cx="81829" cy="68191"/>
            </a:xfrm>
            <a:solidFill>
              <a:schemeClr val="accent1"/>
            </a:solidFill>
          </p:grpSpPr>
          <p:grpSp>
            <p:nvGrpSpPr>
              <p:cNvPr id="340" name="Graphic 4">
                <a:extLst>
                  <a:ext uri="{FF2B5EF4-FFF2-40B4-BE49-F238E27FC236}">
                    <a16:creationId xmlns:a16="http://schemas.microsoft.com/office/drawing/2014/main" id="{A41CD0D6-6E2B-402A-BCEA-6C1EDE0CA0D1}"/>
                  </a:ext>
                </a:extLst>
              </p:cNvPr>
              <p:cNvGrpSpPr/>
              <p:nvPr/>
            </p:nvGrpSpPr>
            <p:grpSpPr>
              <a:xfrm>
                <a:off x="5596954" y="2636069"/>
                <a:ext cx="81829" cy="68191"/>
                <a:chOff x="5596954" y="2636069"/>
                <a:chExt cx="81829" cy="68191"/>
              </a:xfrm>
              <a:solidFill>
                <a:schemeClr val="accent1"/>
              </a:solidFill>
            </p:grpSpPr>
            <p:sp>
              <p:nvSpPr>
                <p:cNvPr id="356" name="Freeform: Shape 355">
                  <a:extLst>
                    <a:ext uri="{FF2B5EF4-FFF2-40B4-BE49-F238E27FC236}">
                      <a16:creationId xmlns:a16="http://schemas.microsoft.com/office/drawing/2014/main" id="{DDBA53F7-D52F-4D25-84D2-F02F02F172C5}"/>
                    </a:ext>
                  </a:extLst>
                </p:cNvPr>
                <p:cNvSpPr/>
                <p:nvPr/>
              </p:nvSpPr>
              <p:spPr>
                <a:xfrm>
                  <a:off x="5623050" y="2683023"/>
                  <a:ext cx="27276" cy="27276"/>
                </a:xfrm>
                <a:custGeom>
                  <a:avLst/>
                  <a:gdLst>
                    <a:gd name="connsiteX0" fmla="*/ 3363 w 27276"/>
                    <a:gd name="connsiteY0" fmla="*/ 13196 h 27276"/>
                    <a:gd name="connsiteX1" fmla="*/ 26957 w 27276"/>
                    <a:gd name="connsiteY1" fmla="*/ 28062 h 27276"/>
                    <a:gd name="connsiteX2" fmla="*/ 32548 w 27276"/>
                    <a:gd name="connsiteY2" fmla="*/ 19469 h 27276"/>
                    <a:gd name="connsiteX3" fmla="*/ 7181 w 27276"/>
                    <a:gd name="connsiteY3" fmla="*/ 1058 h 27276"/>
                    <a:gd name="connsiteX4" fmla="*/ 3363 w 27276"/>
                    <a:gd name="connsiteY4" fmla="*/ 13196 h 27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276" h="27276">
                      <a:moveTo>
                        <a:pt x="3363" y="13196"/>
                      </a:moveTo>
                      <a:lnTo>
                        <a:pt x="26957" y="28062"/>
                      </a:lnTo>
                      <a:cubicBezTo>
                        <a:pt x="33639" y="32153"/>
                        <a:pt x="39095" y="24379"/>
                        <a:pt x="32548" y="19469"/>
                      </a:cubicBezTo>
                      <a:lnTo>
                        <a:pt x="7181" y="1058"/>
                      </a:lnTo>
                      <a:cubicBezTo>
                        <a:pt x="771" y="-3716"/>
                        <a:pt x="-3184" y="8968"/>
                        <a:pt x="3363" y="13196"/>
                      </a:cubicBezTo>
                      <a:close/>
                    </a:path>
                  </a:pathLst>
                </a:custGeom>
                <a:solidFill>
                  <a:srgbClr val="D4E1E8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57" name="Freeform: Shape 356">
                  <a:extLst>
                    <a:ext uri="{FF2B5EF4-FFF2-40B4-BE49-F238E27FC236}">
                      <a16:creationId xmlns:a16="http://schemas.microsoft.com/office/drawing/2014/main" id="{F124A424-4C16-4BAA-B50F-AD9B536CEB7D}"/>
                    </a:ext>
                  </a:extLst>
                </p:cNvPr>
                <p:cNvSpPr/>
                <p:nvPr/>
              </p:nvSpPr>
              <p:spPr>
                <a:xfrm>
                  <a:off x="5639965" y="2676386"/>
                  <a:ext cx="27276" cy="27276"/>
                </a:xfrm>
                <a:custGeom>
                  <a:avLst/>
                  <a:gdLst>
                    <a:gd name="connsiteX0" fmla="*/ 5268 w 27276"/>
                    <a:gd name="connsiteY0" fmla="*/ 15195 h 27276"/>
                    <a:gd name="connsiteX1" fmla="*/ 28453 w 27276"/>
                    <a:gd name="connsiteY1" fmla="*/ 26652 h 27276"/>
                    <a:gd name="connsiteX2" fmla="*/ 32135 w 27276"/>
                    <a:gd name="connsiteY2" fmla="*/ 16832 h 27276"/>
                    <a:gd name="connsiteX3" fmla="*/ 5268 w 27276"/>
                    <a:gd name="connsiteY3" fmla="*/ 739 h 27276"/>
                    <a:gd name="connsiteX4" fmla="*/ 5268 w 27276"/>
                    <a:gd name="connsiteY4" fmla="*/ 15195 h 27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276" h="27276">
                      <a:moveTo>
                        <a:pt x="5268" y="15195"/>
                      </a:moveTo>
                      <a:lnTo>
                        <a:pt x="28453" y="26652"/>
                      </a:lnTo>
                      <a:cubicBezTo>
                        <a:pt x="35408" y="30061"/>
                        <a:pt x="38954" y="21196"/>
                        <a:pt x="32135" y="16832"/>
                      </a:cubicBezTo>
                      <a:lnTo>
                        <a:pt x="5268" y="739"/>
                      </a:lnTo>
                      <a:cubicBezTo>
                        <a:pt x="-1824" y="-3489"/>
                        <a:pt x="-1688" y="11650"/>
                        <a:pt x="5268" y="15195"/>
                      </a:cubicBezTo>
                      <a:close/>
                    </a:path>
                  </a:pathLst>
                </a:custGeom>
                <a:solidFill>
                  <a:srgbClr val="D4E1E8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58" name="Freeform: Shape 357">
                  <a:extLst>
                    <a:ext uri="{FF2B5EF4-FFF2-40B4-BE49-F238E27FC236}">
                      <a16:creationId xmlns:a16="http://schemas.microsoft.com/office/drawing/2014/main" id="{7545D93D-7FF0-4D5F-B0E3-45789D48F8D2}"/>
                    </a:ext>
                  </a:extLst>
                </p:cNvPr>
                <p:cNvSpPr/>
                <p:nvPr/>
              </p:nvSpPr>
              <p:spPr>
                <a:xfrm>
                  <a:off x="5646015" y="2665553"/>
                  <a:ext cx="27276" cy="13638"/>
                </a:xfrm>
                <a:custGeom>
                  <a:avLst/>
                  <a:gdLst>
                    <a:gd name="connsiteX0" fmla="*/ 4673 w 27276"/>
                    <a:gd name="connsiteY0" fmla="*/ 12799 h 13638"/>
                    <a:gd name="connsiteX1" fmla="*/ 32768 w 27276"/>
                    <a:gd name="connsiteY1" fmla="*/ 25346 h 13638"/>
                    <a:gd name="connsiteX2" fmla="*/ 34950 w 27276"/>
                    <a:gd name="connsiteY2" fmla="*/ 14572 h 13638"/>
                    <a:gd name="connsiteX3" fmla="*/ 6173 w 27276"/>
                    <a:gd name="connsiteY3" fmla="*/ 798 h 13638"/>
                    <a:gd name="connsiteX4" fmla="*/ 4673 w 27276"/>
                    <a:gd name="connsiteY4" fmla="*/ 12799 h 13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276" h="13638">
                      <a:moveTo>
                        <a:pt x="4673" y="12799"/>
                      </a:moveTo>
                      <a:lnTo>
                        <a:pt x="32768" y="25346"/>
                      </a:lnTo>
                      <a:cubicBezTo>
                        <a:pt x="39860" y="28483"/>
                        <a:pt x="43406" y="17163"/>
                        <a:pt x="34950" y="14572"/>
                      </a:cubicBezTo>
                      <a:lnTo>
                        <a:pt x="6173" y="798"/>
                      </a:lnTo>
                      <a:cubicBezTo>
                        <a:pt x="-1055" y="-3294"/>
                        <a:pt x="-2418" y="9526"/>
                        <a:pt x="4673" y="12799"/>
                      </a:cubicBezTo>
                      <a:close/>
                    </a:path>
                  </a:pathLst>
                </a:custGeom>
                <a:solidFill>
                  <a:srgbClr val="D4E1E8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59" name="Freeform: Shape 358">
                  <a:extLst>
                    <a:ext uri="{FF2B5EF4-FFF2-40B4-BE49-F238E27FC236}">
                      <a16:creationId xmlns:a16="http://schemas.microsoft.com/office/drawing/2014/main" id="{4F29EE30-771C-43AB-9880-52F98E8D4C2E}"/>
                    </a:ext>
                  </a:extLst>
                </p:cNvPr>
                <p:cNvSpPr/>
                <p:nvPr/>
              </p:nvSpPr>
              <p:spPr>
                <a:xfrm>
                  <a:off x="5643171" y="2648813"/>
                  <a:ext cx="27276" cy="13638"/>
                </a:xfrm>
                <a:custGeom>
                  <a:avLst/>
                  <a:gdLst>
                    <a:gd name="connsiteX0" fmla="*/ 8609 w 27276"/>
                    <a:gd name="connsiteY0" fmla="*/ 15083 h 13638"/>
                    <a:gd name="connsiteX1" fmla="*/ 33430 w 27276"/>
                    <a:gd name="connsiteY1" fmla="*/ 20947 h 13638"/>
                    <a:gd name="connsiteX2" fmla="*/ 34249 w 27276"/>
                    <a:gd name="connsiteY2" fmla="*/ 10719 h 13638"/>
                    <a:gd name="connsiteX3" fmla="*/ 3835 w 27276"/>
                    <a:gd name="connsiteY3" fmla="*/ 354 h 13638"/>
                    <a:gd name="connsiteX4" fmla="*/ 8609 w 27276"/>
                    <a:gd name="connsiteY4" fmla="*/ 15083 h 13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276" h="13638">
                      <a:moveTo>
                        <a:pt x="8609" y="15083"/>
                      </a:moveTo>
                      <a:lnTo>
                        <a:pt x="33430" y="20947"/>
                      </a:lnTo>
                      <a:cubicBezTo>
                        <a:pt x="40931" y="22993"/>
                        <a:pt x="41886" y="13582"/>
                        <a:pt x="34249" y="10719"/>
                      </a:cubicBezTo>
                      <a:lnTo>
                        <a:pt x="3835" y="354"/>
                      </a:lnTo>
                      <a:cubicBezTo>
                        <a:pt x="-3802" y="-2511"/>
                        <a:pt x="1108" y="12901"/>
                        <a:pt x="8609" y="15083"/>
                      </a:cubicBezTo>
                      <a:close/>
                    </a:path>
                  </a:pathLst>
                </a:custGeom>
                <a:solidFill>
                  <a:srgbClr val="D4E1E8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60" name="Freeform: Shape 359">
                  <a:extLst>
                    <a:ext uri="{FF2B5EF4-FFF2-40B4-BE49-F238E27FC236}">
                      <a16:creationId xmlns:a16="http://schemas.microsoft.com/office/drawing/2014/main" id="{8FBE6E10-7810-4C2F-95AB-786D40618768}"/>
                    </a:ext>
                  </a:extLst>
                </p:cNvPr>
                <p:cNvSpPr/>
                <p:nvPr/>
              </p:nvSpPr>
              <p:spPr>
                <a:xfrm>
                  <a:off x="5624972" y="2636069"/>
                  <a:ext cx="40915" cy="13638"/>
                </a:xfrm>
                <a:custGeom>
                  <a:avLst/>
                  <a:gdLst>
                    <a:gd name="connsiteX0" fmla="*/ 15488 w 40914"/>
                    <a:gd name="connsiteY0" fmla="*/ 14871 h 13638"/>
                    <a:gd name="connsiteX1" fmla="*/ 38127 w 40914"/>
                    <a:gd name="connsiteY1" fmla="*/ 11598 h 13638"/>
                    <a:gd name="connsiteX2" fmla="*/ 36900 w 40914"/>
                    <a:gd name="connsiteY2" fmla="*/ 5 h 13638"/>
                    <a:gd name="connsiteX3" fmla="*/ 8669 w 40914"/>
                    <a:gd name="connsiteY3" fmla="*/ 2051 h 13638"/>
                    <a:gd name="connsiteX4" fmla="*/ 3895 w 40914"/>
                    <a:gd name="connsiteY4" fmla="*/ 17462 h 13638"/>
                    <a:gd name="connsiteX5" fmla="*/ 15488 w 40914"/>
                    <a:gd name="connsiteY5" fmla="*/ 14871 h 13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914" h="13638">
                      <a:moveTo>
                        <a:pt x="15488" y="14871"/>
                      </a:moveTo>
                      <a:lnTo>
                        <a:pt x="38127" y="11598"/>
                      </a:lnTo>
                      <a:cubicBezTo>
                        <a:pt x="46447" y="9961"/>
                        <a:pt x="43446" y="-267"/>
                        <a:pt x="36900" y="5"/>
                      </a:cubicBezTo>
                      <a:cubicBezTo>
                        <a:pt x="28035" y="551"/>
                        <a:pt x="16306" y="-813"/>
                        <a:pt x="8669" y="2051"/>
                      </a:cubicBezTo>
                      <a:cubicBezTo>
                        <a:pt x="-3060" y="6279"/>
                        <a:pt x="-1014" y="14871"/>
                        <a:pt x="3895" y="17462"/>
                      </a:cubicBezTo>
                      <a:cubicBezTo>
                        <a:pt x="7169" y="18962"/>
                        <a:pt x="13169" y="15280"/>
                        <a:pt x="15488" y="14871"/>
                      </a:cubicBezTo>
                      <a:close/>
                    </a:path>
                  </a:pathLst>
                </a:custGeom>
                <a:solidFill>
                  <a:srgbClr val="D4E1E8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61" name="Freeform: Shape 360">
                  <a:extLst>
                    <a:ext uri="{FF2B5EF4-FFF2-40B4-BE49-F238E27FC236}">
                      <a16:creationId xmlns:a16="http://schemas.microsoft.com/office/drawing/2014/main" id="{2E11B291-4FA6-4882-B063-54CBAB034D22}"/>
                    </a:ext>
                  </a:extLst>
                </p:cNvPr>
                <p:cNvSpPr/>
                <p:nvPr/>
              </p:nvSpPr>
              <p:spPr>
                <a:xfrm>
                  <a:off x="5641821" y="2648316"/>
                  <a:ext cx="13638" cy="13638"/>
                </a:xfrm>
                <a:custGeom>
                  <a:avLst/>
                  <a:gdLst>
                    <a:gd name="connsiteX0" fmla="*/ 6548 w 0"/>
                    <a:gd name="connsiteY0" fmla="*/ 17216 h 13638"/>
                    <a:gd name="connsiteX1" fmla="*/ 139 w 0"/>
                    <a:gd name="connsiteY1" fmla="*/ 9306 h 13638"/>
                    <a:gd name="connsiteX2" fmla="*/ 4230 w 0"/>
                    <a:gd name="connsiteY2" fmla="*/ 32 h 13638"/>
                    <a:gd name="connsiteX3" fmla="*/ 10640 w 0"/>
                    <a:gd name="connsiteY3" fmla="*/ 7942 h 13638"/>
                    <a:gd name="connsiteX4" fmla="*/ 6548 w 0"/>
                    <a:gd name="connsiteY4" fmla="*/ 17216 h 13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h="13638">
                      <a:moveTo>
                        <a:pt x="6548" y="17216"/>
                      </a:moveTo>
                      <a:cubicBezTo>
                        <a:pt x="3685" y="17626"/>
                        <a:pt x="684" y="14079"/>
                        <a:pt x="139" y="9306"/>
                      </a:cubicBezTo>
                      <a:cubicBezTo>
                        <a:pt x="-543" y="4533"/>
                        <a:pt x="1366" y="441"/>
                        <a:pt x="4230" y="32"/>
                      </a:cubicBezTo>
                      <a:cubicBezTo>
                        <a:pt x="7094" y="-377"/>
                        <a:pt x="10095" y="3169"/>
                        <a:pt x="10640" y="7942"/>
                      </a:cubicBezTo>
                      <a:cubicBezTo>
                        <a:pt x="11322" y="12579"/>
                        <a:pt x="9549" y="16807"/>
                        <a:pt x="6548" y="17216"/>
                      </a:cubicBezTo>
                      <a:close/>
                    </a:path>
                  </a:pathLst>
                </a:custGeom>
                <a:solidFill>
                  <a:srgbClr val="323537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62" name="Freeform: Shape 361">
                  <a:extLst>
                    <a:ext uri="{FF2B5EF4-FFF2-40B4-BE49-F238E27FC236}">
                      <a16:creationId xmlns:a16="http://schemas.microsoft.com/office/drawing/2014/main" id="{70BF61FE-ACA3-498A-84F5-411DC90C53A9}"/>
                    </a:ext>
                  </a:extLst>
                </p:cNvPr>
                <p:cNvSpPr/>
                <p:nvPr/>
              </p:nvSpPr>
              <p:spPr>
                <a:xfrm>
                  <a:off x="5642703" y="2664645"/>
                  <a:ext cx="13638" cy="13638"/>
                </a:xfrm>
                <a:custGeom>
                  <a:avLst/>
                  <a:gdLst>
                    <a:gd name="connsiteX0" fmla="*/ 3757 w 0"/>
                    <a:gd name="connsiteY0" fmla="*/ 14253 h 13638"/>
                    <a:gd name="connsiteX1" fmla="*/ 211 w 0"/>
                    <a:gd name="connsiteY1" fmla="*/ 6207 h 13638"/>
                    <a:gd name="connsiteX2" fmla="*/ 6485 w 0"/>
                    <a:gd name="connsiteY2" fmla="*/ 69 h 13638"/>
                    <a:gd name="connsiteX3" fmla="*/ 10304 w 0"/>
                    <a:gd name="connsiteY3" fmla="*/ 8252 h 13638"/>
                    <a:gd name="connsiteX4" fmla="*/ 3757 w 0"/>
                    <a:gd name="connsiteY4" fmla="*/ 14253 h 13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h="13638">
                      <a:moveTo>
                        <a:pt x="3757" y="14253"/>
                      </a:moveTo>
                      <a:cubicBezTo>
                        <a:pt x="1030" y="13708"/>
                        <a:pt x="-607" y="10162"/>
                        <a:pt x="211" y="6207"/>
                      </a:cubicBezTo>
                      <a:cubicBezTo>
                        <a:pt x="893" y="2251"/>
                        <a:pt x="3757" y="-476"/>
                        <a:pt x="6485" y="69"/>
                      </a:cubicBezTo>
                      <a:cubicBezTo>
                        <a:pt x="9213" y="615"/>
                        <a:pt x="11122" y="4297"/>
                        <a:pt x="10304" y="8252"/>
                      </a:cubicBezTo>
                      <a:cubicBezTo>
                        <a:pt x="9485" y="12207"/>
                        <a:pt x="6485" y="14662"/>
                        <a:pt x="3757" y="14253"/>
                      </a:cubicBezTo>
                      <a:close/>
                    </a:path>
                  </a:pathLst>
                </a:custGeom>
                <a:solidFill>
                  <a:srgbClr val="323537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63" name="Freeform: Shape 362">
                  <a:extLst>
                    <a:ext uri="{FF2B5EF4-FFF2-40B4-BE49-F238E27FC236}">
                      <a16:creationId xmlns:a16="http://schemas.microsoft.com/office/drawing/2014/main" id="{DF3F6BD4-5E9B-4EBD-8535-AE156C62A22A}"/>
                    </a:ext>
                  </a:extLst>
                </p:cNvPr>
                <p:cNvSpPr/>
                <p:nvPr/>
              </p:nvSpPr>
              <p:spPr>
                <a:xfrm>
                  <a:off x="5638432" y="2678045"/>
                  <a:ext cx="13638" cy="13638"/>
                </a:xfrm>
                <a:custGeom>
                  <a:avLst/>
                  <a:gdLst>
                    <a:gd name="connsiteX0" fmla="*/ 2028 w 0"/>
                    <a:gd name="connsiteY0" fmla="*/ 11355 h 0"/>
                    <a:gd name="connsiteX1" fmla="*/ 1210 w 0"/>
                    <a:gd name="connsiteY1" fmla="*/ 3308 h 0"/>
                    <a:gd name="connsiteX2" fmla="*/ 8847 w 0"/>
                    <a:gd name="connsiteY2" fmla="*/ 580 h 0"/>
                    <a:gd name="connsiteX3" fmla="*/ 9665 w 0"/>
                    <a:gd name="connsiteY3" fmla="*/ 8627 h 0"/>
                    <a:gd name="connsiteX4" fmla="*/ 2028 w 0"/>
                    <a:gd name="connsiteY4" fmla="*/ 11355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>
                      <a:moveTo>
                        <a:pt x="2028" y="11355"/>
                      </a:moveTo>
                      <a:cubicBezTo>
                        <a:pt x="-291" y="9855"/>
                        <a:pt x="-700" y="6308"/>
                        <a:pt x="1210" y="3308"/>
                      </a:cubicBezTo>
                      <a:cubicBezTo>
                        <a:pt x="3119" y="308"/>
                        <a:pt x="6528" y="-783"/>
                        <a:pt x="8847" y="580"/>
                      </a:cubicBezTo>
                      <a:cubicBezTo>
                        <a:pt x="11166" y="2081"/>
                        <a:pt x="11575" y="5627"/>
                        <a:pt x="9665" y="8627"/>
                      </a:cubicBezTo>
                      <a:cubicBezTo>
                        <a:pt x="7756" y="11627"/>
                        <a:pt x="4346" y="12855"/>
                        <a:pt x="2028" y="11355"/>
                      </a:cubicBezTo>
                      <a:close/>
                    </a:path>
                  </a:pathLst>
                </a:custGeom>
                <a:solidFill>
                  <a:srgbClr val="323537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64" name="Freeform: Shape 363">
                  <a:extLst>
                    <a:ext uri="{FF2B5EF4-FFF2-40B4-BE49-F238E27FC236}">
                      <a16:creationId xmlns:a16="http://schemas.microsoft.com/office/drawing/2014/main" id="{C6227C79-030F-47EF-886F-4F086E53D11D}"/>
                    </a:ext>
                  </a:extLst>
                </p:cNvPr>
                <p:cNvSpPr/>
                <p:nvPr/>
              </p:nvSpPr>
              <p:spPr>
                <a:xfrm>
                  <a:off x="5629366" y="2689481"/>
                  <a:ext cx="13638" cy="13638"/>
                </a:xfrm>
                <a:custGeom>
                  <a:avLst/>
                  <a:gdLst>
                    <a:gd name="connsiteX0" fmla="*/ 729 w 0"/>
                    <a:gd name="connsiteY0" fmla="*/ 9465 h 0"/>
                    <a:gd name="connsiteX1" fmla="*/ 3320 w 0"/>
                    <a:gd name="connsiteY1" fmla="*/ 1555 h 0"/>
                    <a:gd name="connsiteX2" fmla="*/ 11640 w 0"/>
                    <a:gd name="connsiteY2" fmla="*/ 1828 h 0"/>
                    <a:gd name="connsiteX3" fmla="*/ 9048 w 0"/>
                    <a:gd name="connsiteY3" fmla="*/ 9738 h 0"/>
                    <a:gd name="connsiteX4" fmla="*/ 729 w 0"/>
                    <a:gd name="connsiteY4" fmla="*/ 9465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>
                      <a:moveTo>
                        <a:pt x="729" y="9465"/>
                      </a:moveTo>
                      <a:cubicBezTo>
                        <a:pt x="-907" y="7147"/>
                        <a:pt x="320" y="3600"/>
                        <a:pt x="3320" y="1555"/>
                      </a:cubicBezTo>
                      <a:cubicBezTo>
                        <a:pt x="6321" y="-627"/>
                        <a:pt x="10140" y="-491"/>
                        <a:pt x="11640" y="1828"/>
                      </a:cubicBezTo>
                      <a:cubicBezTo>
                        <a:pt x="13276" y="4146"/>
                        <a:pt x="12049" y="7692"/>
                        <a:pt x="9048" y="9738"/>
                      </a:cubicBezTo>
                      <a:cubicBezTo>
                        <a:pt x="6048" y="11783"/>
                        <a:pt x="2366" y="11647"/>
                        <a:pt x="729" y="9465"/>
                      </a:cubicBezTo>
                      <a:close/>
                    </a:path>
                  </a:pathLst>
                </a:custGeom>
                <a:solidFill>
                  <a:srgbClr val="323537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65" name="Freeform: Shape 364">
                  <a:extLst>
                    <a:ext uri="{FF2B5EF4-FFF2-40B4-BE49-F238E27FC236}">
                      <a16:creationId xmlns:a16="http://schemas.microsoft.com/office/drawing/2014/main" id="{D521DC9A-7965-4016-B4AF-2FC00EA9320E}"/>
                    </a:ext>
                  </a:extLst>
                </p:cNvPr>
                <p:cNvSpPr/>
                <p:nvPr/>
              </p:nvSpPr>
              <p:spPr>
                <a:xfrm>
                  <a:off x="5623107" y="2636723"/>
                  <a:ext cx="13638" cy="13638"/>
                </a:xfrm>
                <a:custGeom>
                  <a:avLst/>
                  <a:gdLst>
                    <a:gd name="connsiteX0" fmla="*/ 9306 w 13638"/>
                    <a:gd name="connsiteY0" fmla="*/ 16535 h 13638"/>
                    <a:gd name="connsiteX1" fmla="*/ 32 w 13638"/>
                    <a:gd name="connsiteY1" fmla="*/ 9035 h 13638"/>
                    <a:gd name="connsiteX2" fmla="*/ 7942 w 13638"/>
                    <a:gd name="connsiteY2" fmla="*/ 33 h 13638"/>
                    <a:gd name="connsiteX3" fmla="*/ 17216 w 13638"/>
                    <a:gd name="connsiteY3" fmla="*/ 7534 h 13638"/>
                    <a:gd name="connsiteX4" fmla="*/ 9306 w 13638"/>
                    <a:gd name="connsiteY4" fmla="*/ 16535 h 13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38" h="13638">
                      <a:moveTo>
                        <a:pt x="9306" y="16535"/>
                      </a:moveTo>
                      <a:cubicBezTo>
                        <a:pt x="4533" y="16945"/>
                        <a:pt x="441" y="13535"/>
                        <a:pt x="32" y="9035"/>
                      </a:cubicBezTo>
                      <a:cubicBezTo>
                        <a:pt x="-377" y="4534"/>
                        <a:pt x="3169" y="442"/>
                        <a:pt x="7942" y="33"/>
                      </a:cubicBezTo>
                      <a:cubicBezTo>
                        <a:pt x="12716" y="-376"/>
                        <a:pt x="16807" y="3034"/>
                        <a:pt x="17216" y="7534"/>
                      </a:cubicBezTo>
                      <a:cubicBezTo>
                        <a:pt x="17489" y="12171"/>
                        <a:pt x="13943" y="16126"/>
                        <a:pt x="9306" y="16535"/>
                      </a:cubicBezTo>
                      <a:close/>
                    </a:path>
                  </a:pathLst>
                </a:custGeom>
                <a:solidFill>
                  <a:srgbClr val="323537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66" name="Freeform: Shape 365">
                  <a:extLst>
                    <a:ext uri="{FF2B5EF4-FFF2-40B4-BE49-F238E27FC236}">
                      <a16:creationId xmlns:a16="http://schemas.microsoft.com/office/drawing/2014/main" id="{A246E1AB-2409-482D-A431-34F12A58F6EC}"/>
                    </a:ext>
                  </a:extLst>
                </p:cNvPr>
                <p:cNvSpPr/>
                <p:nvPr/>
              </p:nvSpPr>
              <p:spPr>
                <a:xfrm>
                  <a:off x="5596954" y="2640837"/>
                  <a:ext cx="40915" cy="54553"/>
                </a:xfrm>
                <a:custGeom>
                  <a:avLst/>
                  <a:gdLst>
                    <a:gd name="connsiteX0" fmla="*/ 33004 w 40914"/>
                    <a:gd name="connsiteY0" fmla="*/ 58382 h 54552"/>
                    <a:gd name="connsiteX1" fmla="*/ 48961 w 40914"/>
                    <a:gd name="connsiteY1" fmla="*/ 6693 h 54552"/>
                    <a:gd name="connsiteX2" fmla="*/ 48825 w 40914"/>
                    <a:gd name="connsiteY2" fmla="*/ 6557 h 54552"/>
                    <a:gd name="connsiteX3" fmla="*/ 38596 w 40914"/>
                    <a:gd name="connsiteY3" fmla="*/ 2465 h 54552"/>
                    <a:gd name="connsiteX4" fmla="*/ 27413 w 40914"/>
                    <a:gd name="connsiteY4" fmla="*/ 10 h 54552"/>
                    <a:gd name="connsiteX5" fmla="*/ 15548 w 40914"/>
                    <a:gd name="connsiteY5" fmla="*/ 2738 h 54552"/>
                    <a:gd name="connsiteX6" fmla="*/ 9547 w 40914"/>
                    <a:gd name="connsiteY6" fmla="*/ 6557 h 54552"/>
                    <a:gd name="connsiteX7" fmla="*/ 2591 w 40914"/>
                    <a:gd name="connsiteY7" fmla="*/ 15285 h 54552"/>
                    <a:gd name="connsiteX8" fmla="*/ 136 w 40914"/>
                    <a:gd name="connsiteY8" fmla="*/ 23195 h 54552"/>
                    <a:gd name="connsiteX9" fmla="*/ 0 w 40914"/>
                    <a:gd name="connsiteY9" fmla="*/ 24559 h 54552"/>
                    <a:gd name="connsiteX10" fmla="*/ 0 w 40914"/>
                    <a:gd name="connsiteY10" fmla="*/ 26605 h 54552"/>
                    <a:gd name="connsiteX11" fmla="*/ 33004 w 40914"/>
                    <a:gd name="connsiteY11" fmla="*/ 58382 h 54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914" h="54552">
                      <a:moveTo>
                        <a:pt x="33004" y="58382"/>
                      </a:moveTo>
                      <a:cubicBezTo>
                        <a:pt x="41460" y="54563"/>
                        <a:pt x="62190" y="38470"/>
                        <a:pt x="48961" y="6693"/>
                      </a:cubicBezTo>
                      <a:cubicBezTo>
                        <a:pt x="48961" y="6693"/>
                        <a:pt x="48825" y="6693"/>
                        <a:pt x="48825" y="6557"/>
                      </a:cubicBezTo>
                      <a:cubicBezTo>
                        <a:pt x="45415" y="5056"/>
                        <a:pt x="42006" y="3556"/>
                        <a:pt x="38596" y="2465"/>
                      </a:cubicBezTo>
                      <a:cubicBezTo>
                        <a:pt x="34777" y="1101"/>
                        <a:pt x="31504" y="-126"/>
                        <a:pt x="27413" y="10"/>
                      </a:cubicBezTo>
                      <a:cubicBezTo>
                        <a:pt x="23321" y="147"/>
                        <a:pt x="19230" y="965"/>
                        <a:pt x="15548" y="2738"/>
                      </a:cubicBezTo>
                      <a:cubicBezTo>
                        <a:pt x="13365" y="3693"/>
                        <a:pt x="11320" y="5056"/>
                        <a:pt x="9547" y="6557"/>
                      </a:cubicBezTo>
                      <a:cubicBezTo>
                        <a:pt x="6683" y="9011"/>
                        <a:pt x="4228" y="11876"/>
                        <a:pt x="2591" y="15285"/>
                      </a:cubicBezTo>
                      <a:cubicBezTo>
                        <a:pt x="1364" y="17740"/>
                        <a:pt x="409" y="20468"/>
                        <a:pt x="136" y="23195"/>
                      </a:cubicBezTo>
                      <a:cubicBezTo>
                        <a:pt x="136" y="23604"/>
                        <a:pt x="0" y="24150"/>
                        <a:pt x="0" y="24559"/>
                      </a:cubicBezTo>
                      <a:cubicBezTo>
                        <a:pt x="0" y="25241"/>
                        <a:pt x="0" y="25923"/>
                        <a:pt x="0" y="26605"/>
                      </a:cubicBezTo>
                      <a:cubicBezTo>
                        <a:pt x="818" y="40107"/>
                        <a:pt x="20594" y="52245"/>
                        <a:pt x="33004" y="58382"/>
                      </a:cubicBezTo>
                      <a:close/>
                    </a:path>
                  </a:pathLst>
                </a:custGeom>
                <a:solidFill>
                  <a:srgbClr val="F1F5F9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87817A5B-7E28-44F3-BD3E-D6B4C5DC7554}"/>
                  </a:ext>
                </a:extLst>
              </p:cNvPr>
              <p:cNvSpPr/>
              <p:nvPr/>
            </p:nvSpPr>
            <p:spPr>
              <a:xfrm>
                <a:off x="5585650" y="2639772"/>
                <a:ext cx="27276" cy="27276"/>
              </a:xfrm>
              <a:custGeom>
                <a:avLst/>
                <a:gdLst>
                  <a:gd name="connsiteX0" fmla="*/ 6122 w 27276"/>
                  <a:gd name="connsiteY0" fmla="*/ 29852 h 27276"/>
                  <a:gd name="connsiteX1" fmla="*/ 3939 w 27276"/>
                  <a:gd name="connsiteY1" fmla="*/ 6122 h 27276"/>
                  <a:gd name="connsiteX2" fmla="*/ 27670 w 27276"/>
                  <a:gd name="connsiteY2" fmla="*/ 3939 h 27276"/>
                  <a:gd name="connsiteX3" fmla="*/ 29852 w 27276"/>
                  <a:gd name="connsiteY3" fmla="*/ 27670 h 27276"/>
                  <a:gd name="connsiteX4" fmla="*/ 6122 w 27276"/>
                  <a:gd name="connsiteY4" fmla="*/ 29852 h 2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76" h="27276">
                    <a:moveTo>
                      <a:pt x="6122" y="29852"/>
                    </a:moveTo>
                    <a:cubicBezTo>
                      <a:pt x="-1107" y="23988"/>
                      <a:pt x="-2061" y="13350"/>
                      <a:pt x="3939" y="6122"/>
                    </a:cubicBezTo>
                    <a:cubicBezTo>
                      <a:pt x="9804" y="-1107"/>
                      <a:pt x="20442" y="-2061"/>
                      <a:pt x="27670" y="3939"/>
                    </a:cubicBezTo>
                    <a:cubicBezTo>
                      <a:pt x="34898" y="9804"/>
                      <a:pt x="35853" y="20442"/>
                      <a:pt x="29852" y="27670"/>
                    </a:cubicBezTo>
                    <a:cubicBezTo>
                      <a:pt x="23988" y="34762"/>
                      <a:pt x="13350" y="35716"/>
                      <a:pt x="6122" y="29852"/>
                    </a:cubicBezTo>
                    <a:close/>
                  </a:path>
                </a:pathLst>
              </a:custGeom>
              <a:solidFill>
                <a:srgbClr val="292929"/>
              </a:solidFill>
              <a:ln w="13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4F59C12-FC69-4065-A74E-DC08E942D63F}"/>
                  </a:ext>
                </a:extLst>
              </p:cNvPr>
              <p:cNvSpPr/>
              <p:nvPr/>
            </p:nvSpPr>
            <p:spPr>
              <a:xfrm>
                <a:off x="5588012" y="2642134"/>
                <a:ext cx="27276" cy="27276"/>
              </a:xfrm>
              <a:custGeom>
                <a:avLst/>
                <a:gdLst>
                  <a:gd name="connsiteX0" fmla="*/ 14534 w 27276"/>
                  <a:gd name="connsiteY0" fmla="*/ 28990 h 27276"/>
                  <a:gd name="connsiteX1" fmla="*/ 5260 w 27276"/>
                  <a:gd name="connsiteY1" fmla="*/ 25717 h 27276"/>
                  <a:gd name="connsiteX2" fmla="*/ 78 w 27276"/>
                  <a:gd name="connsiteY2" fmla="*/ 15898 h 27276"/>
                  <a:gd name="connsiteX3" fmla="*/ 3351 w 27276"/>
                  <a:gd name="connsiteY3" fmla="*/ 5260 h 27276"/>
                  <a:gd name="connsiteX4" fmla="*/ 13170 w 27276"/>
                  <a:gd name="connsiteY4" fmla="*/ 78 h 27276"/>
                  <a:gd name="connsiteX5" fmla="*/ 23808 w 27276"/>
                  <a:gd name="connsiteY5" fmla="*/ 3351 h 27276"/>
                  <a:gd name="connsiteX6" fmla="*/ 28991 w 27276"/>
                  <a:gd name="connsiteY6" fmla="*/ 13170 h 27276"/>
                  <a:gd name="connsiteX7" fmla="*/ 25717 w 27276"/>
                  <a:gd name="connsiteY7" fmla="*/ 23808 h 27276"/>
                  <a:gd name="connsiteX8" fmla="*/ 14534 w 27276"/>
                  <a:gd name="connsiteY8" fmla="*/ 28990 h 27276"/>
                  <a:gd name="connsiteX9" fmla="*/ 6351 w 27276"/>
                  <a:gd name="connsiteY9" fmla="*/ 24490 h 27276"/>
                  <a:gd name="connsiteX10" fmla="*/ 15762 w 27276"/>
                  <a:gd name="connsiteY10" fmla="*/ 27354 h 27276"/>
                  <a:gd name="connsiteX11" fmla="*/ 24490 w 27276"/>
                  <a:gd name="connsiteY11" fmla="*/ 22717 h 27276"/>
                  <a:gd name="connsiteX12" fmla="*/ 27354 w 27276"/>
                  <a:gd name="connsiteY12" fmla="*/ 13307 h 27276"/>
                  <a:gd name="connsiteX13" fmla="*/ 22717 w 27276"/>
                  <a:gd name="connsiteY13" fmla="*/ 4578 h 27276"/>
                  <a:gd name="connsiteX14" fmla="*/ 13307 w 27276"/>
                  <a:gd name="connsiteY14" fmla="*/ 1714 h 27276"/>
                  <a:gd name="connsiteX15" fmla="*/ 4578 w 27276"/>
                  <a:gd name="connsiteY15" fmla="*/ 6351 h 27276"/>
                  <a:gd name="connsiteX16" fmla="*/ 1714 w 27276"/>
                  <a:gd name="connsiteY16" fmla="*/ 15762 h 27276"/>
                  <a:gd name="connsiteX17" fmla="*/ 6351 w 27276"/>
                  <a:gd name="connsiteY17" fmla="*/ 24490 h 27276"/>
                  <a:gd name="connsiteX18" fmla="*/ 6351 w 27276"/>
                  <a:gd name="connsiteY18" fmla="*/ 24490 h 2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276" h="27276">
                    <a:moveTo>
                      <a:pt x="14534" y="28990"/>
                    </a:moveTo>
                    <a:cubicBezTo>
                      <a:pt x="11261" y="28990"/>
                      <a:pt x="7988" y="27900"/>
                      <a:pt x="5260" y="25717"/>
                    </a:cubicBezTo>
                    <a:cubicBezTo>
                      <a:pt x="2260" y="23262"/>
                      <a:pt x="487" y="19717"/>
                      <a:pt x="78" y="15898"/>
                    </a:cubicBezTo>
                    <a:cubicBezTo>
                      <a:pt x="-332" y="12079"/>
                      <a:pt x="896" y="8261"/>
                      <a:pt x="3351" y="5260"/>
                    </a:cubicBezTo>
                    <a:cubicBezTo>
                      <a:pt x="5806" y="2260"/>
                      <a:pt x="9352" y="487"/>
                      <a:pt x="13170" y="78"/>
                    </a:cubicBezTo>
                    <a:cubicBezTo>
                      <a:pt x="16989" y="-332"/>
                      <a:pt x="20808" y="896"/>
                      <a:pt x="23808" y="3351"/>
                    </a:cubicBezTo>
                    <a:cubicBezTo>
                      <a:pt x="26809" y="5806"/>
                      <a:pt x="28581" y="9352"/>
                      <a:pt x="28991" y="13170"/>
                    </a:cubicBezTo>
                    <a:cubicBezTo>
                      <a:pt x="29400" y="16989"/>
                      <a:pt x="28172" y="20808"/>
                      <a:pt x="25717" y="23808"/>
                    </a:cubicBezTo>
                    <a:cubicBezTo>
                      <a:pt x="22853" y="27218"/>
                      <a:pt x="18762" y="28990"/>
                      <a:pt x="14534" y="28990"/>
                    </a:cubicBezTo>
                    <a:close/>
                    <a:moveTo>
                      <a:pt x="6351" y="24490"/>
                    </a:moveTo>
                    <a:cubicBezTo>
                      <a:pt x="9079" y="26672"/>
                      <a:pt x="12352" y="27763"/>
                      <a:pt x="15762" y="27354"/>
                    </a:cubicBezTo>
                    <a:cubicBezTo>
                      <a:pt x="19171" y="27081"/>
                      <a:pt x="22308" y="25445"/>
                      <a:pt x="24490" y="22717"/>
                    </a:cubicBezTo>
                    <a:cubicBezTo>
                      <a:pt x="26672" y="19989"/>
                      <a:pt x="27763" y="16716"/>
                      <a:pt x="27354" y="13307"/>
                    </a:cubicBezTo>
                    <a:cubicBezTo>
                      <a:pt x="27081" y="9897"/>
                      <a:pt x="25445" y="6760"/>
                      <a:pt x="22717" y="4578"/>
                    </a:cubicBezTo>
                    <a:cubicBezTo>
                      <a:pt x="19989" y="2396"/>
                      <a:pt x="16716" y="1305"/>
                      <a:pt x="13307" y="1714"/>
                    </a:cubicBezTo>
                    <a:cubicBezTo>
                      <a:pt x="9897" y="1987"/>
                      <a:pt x="6760" y="3624"/>
                      <a:pt x="4578" y="6351"/>
                    </a:cubicBezTo>
                    <a:cubicBezTo>
                      <a:pt x="2396" y="9079"/>
                      <a:pt x="1305" y="12352"/>
                      <a:pt x="1714" y="15762"/>
                    </a:cubicBezTo>
                    <a:cubicBezTo>
                      <a:pt x="1987" y="19171"/>
                      <a:pt x="3624" y="22308"/>
                      <a:pt x="6351" y="24490"/>
                    </a:cubicBezTo>
                    <a:lnTo>
                      <a:pt x="6351" y="24490"/>
                    </a:lnTo>
                    <a:close/>
                  </a:path>
                </a:pathLst>
              </a:custGeom>
              <a:solidFill>
                <a:srgbClr val="71FFFF"/>
              </a:solidFill>
              <a:ln w="13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8F08A094-FCE9-422A-875F-9C428A355FDE}"/>
                  </a:ext>
                </a:extLst>
              </p:cNvPr>
              <p:cNvSpPr/>
              <p:nvPr/>
            </p:nvSpPr>
            <p:spPr>
              <a:xfrm>
                <a:off x="5479365" y="2579016"/>
                <a:ext cx="122744" cy="81829"/>
              </a:xfrm>
              <a:custGeom>
                <a:avLst/>
                <a:gdLst>
                  <a:gd name="connsiteX0" fmla="*/ 2074 w 122743"/>
                  <a:gd name="connsiteY0" fmla="*/ 18871 h 81829"/>
                  <a:gd name="connsiteX1" fmla="*/ 2483 w 122743"/>
                  <a:gd name="connsiteY1" fmla="*/ 40556 h 81829"/>
                  <a:gd name="connsiteX2" fmla="*/ 21713 w 122743"/>
                  <a:gd name="connsiteY2" fmla="*/ 57331 h 81829"/>
                  <a:gd name="connsiteX3" fmla="*/ 66173 w 122743"/>
                  <a:gd name="connsiteY3" fmla="*/ 76016 h 81829"/>
                  <a:gd name="connsiteX4" fmla="*/ 97132 w 122743"/>
                  <a:gd name="connsiteY4" fmla="*/ 88835 h 81829"/>
                  <a:gd name="connsiteX5" fmla="*/ 97405 w 122743"/>
                  <a:gd name="connsiteY5" fmla="*/ 88972 h 81829"/>
                  <a:gd name="connsiteX6" fmla="*/ 107224 w 122743"/>
                  <a:gd name="connsiteY6" fmla="*/ 92790 h 81829"/>
                  <a:gd name="connsiteX7" fmla="*/ 114316 w 122743"/>
                  <a:gd name="connsiteY7" fmla="*/ 92381 h 81829"/>
                  <a:gd name="connsiteX8" fmla="*/ 116635 w 122743"/>
                  <a:gd name="connsiteY8" fmla="*/ 87608 h 81829"/>
                  <a:gd name="connsiteX9" fmla="*/ 116362 w 122743"/>
                  <a:gd name="connsiteY9" fmla="*/ 79561 h 81829"/>
                  <a:gd name="connsiteX10" fmla="*/ 115407 w 122743"/>
                  <a:gd name="connsiteY10" fmla="*/ 73833 h 81829"/>
                  <a:gd name="connsiteX11" fmla="*/ 117999 w 122743"/>
                  <a:gd name="connsiteY11" fmla="*/ 69742 h 81829"/>
                  <a:gd name="connsiteX12" fmla="*/ 122499 w 122743"/>
                  <a:gd name="connsiteY12" fmla="*/ 67696 h 81829"/>
                  <a:gd name="connsiteX13" fmla="*/ 129182 w 122743"/>
                  <a:gd name="connsiteY13" fmla="*/ 64423 h 81829"/>
                  <a:gd name="connsiteX14" fmla="*/ 128500 w 122743"/>
                  <a:gd name="connsiteY14" fmla="*/ 59104 h 81829"/>
                  <a:gd name="connsiteX15" fmla="*/ 122226 w 122743"/>
                  <a:gd name="connsiteY15" fmla="*/ 54467 h 81829"/>
                  <a:gd name="connsiteX16" fmla="*/ 97541 w 122743"/>
                  <a:gd name="connsiteY16" fmla="*/ 38510 h 81829"/>
                  <a:gd name="connsiteX17" fmla="*/ 41215 w 122743"/>
                  <a:gd name="connsiteY17" fmla="*/ 4688 h 81829"/>
                  <a:gd name="connsiteX18" fmla="*/ 2074 w 122743"/>
                  <a:gd name="connsiteY18" fmla="*/ 18871 h 81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2743" h="81829">
                    <a:moveTo>
                      <a:pt x="2074" y="18871"/>
                    </a:moveTo>
                    <a:cubicBezTo>
                      <a:pt x="164" y="24190"/>
                      <a:pt x="-1609" y="30737"/>
                      <a:pt x="2483" y="40556"/>
                    </a:cubicBezTo>
                    <a:cubicBezTo>
                      <a:pt x="5893" y="48739"/>
                      <a:pt x="14212" y="54058"/>
                      <a:pt x="21713" y="57331"/>
                    </a:cubicBezTo>
                    <a:cubicBezTo>
                      <a:pt x="36442" y="63878"/>
                      <a:pt x="51444" y="69878"/>
                      <a:pt x="66173" y="76016"/>
                    </a:cubicBezTo>
                    <a:cubicBezTo>
                      <a:pt x="76538" y="80380"/>
                      <a:pt x="86904" y="84608"/>
                      <a:pt x="97132" y="88835"/>
                    </a:cubicBezTo>
                    <a:cubicBezTo>
                      <a:pt x="97268" y="88835"/>
                      <a:pt x="97268" y="88972"/>
                      <a:pt x="97405" y="88972"/>
                    </a:cubicBezTo>
                    <a:cubicBezTo>
                      <a:pt x="100678" y="90336"/>
                      <a:pt x="103951" y="91699"/>
                      <a:pt x="107224" y="92790"/>
                    </a:cubicBezTo>
                    <a:cubicBezTo>
                      <a:pt x="109543" y="93472"/>
                      <a:pt x="112407" y="94154"/>
                      <a:pt x="114316" y="92381"/>
                    </a:cubicBezTo>
                    <a:cubicBezTo>
                      <a:pt x="115680" y="91154"/>
                      <a:pt x="116226" y="89381"/>
                      <a:pt x="116635" y="87608"/>
                    </a:cubicBezTo>
                    <a:cubicBezTo>
                      <a:pt x="117180" y="84880"/>
                      <a:pt x="117044" y="82153"/>
                      <a:pt x="116362" y="79561"/>
                    </a:cubicBezTo>
                    <a:cubicBezTo>
                      <a:pt x="115953" y="77652"/>
                      <a:pt x="115134" y="75743"/>
                      <a:pt x="115407" y="73833"/>
                    </a:cubicBezTo>
                    <a:cubicBezTo>
                      <a:pt x="115680" y="72197"/>
                      <a:pt x="116635" y="70697"/>
                      <a:pt x="117999" y="69742"/>
                    </a:cubicBezTo>
                    <a:cubicBezTo>
                      <a:pt x="119362" y="68787"/>
                      <a:pt x="120863" y="68105"/>
                      <a:pt x="122499" y="67696"/>
                    </a:cubicBezTo>
                    <a:cubicBezTo>
                      <a:pt x="124954" y="67014"/>
                      <a:pt x="127954" y="66605"/>
                      <a:pt x="129182" y="64423"/>
                    </a:cubicBezTo>
                    <a:cubicBezTo>
                      <a:pt x="130137" y="62786"/>
                      <a:pt x="129591" y="60604"/>
                      <a:pt x="128500" y="59104"/>
                    </a:cubicBezTo>
                    <a:cubicBezTo>
                      <a:pt x="126863" y="56786"/>
                      <a:pt x="124545" y="55831"/>
                      <a:pt x="122226" y="54467"/>
                    </a:cubicBezTo>
                    <a:cubicBezTo>
                      <a:pt x="114043" y="49148"/>
                      <a:pt x="105861" y="43829"/>
                      <a:pt x="97541" y="38510"/>
                    </a:cubicBezTo>
                    <a:cubicBezTo>
                      <a:pt x="79130" y="26645"/>
                      <a:pt x="60445" y="15189"/>
                      <a:pt x="41215" y="4688"/>
                    </a:cubicBezTo>
                    <a:cubicBezTo>
                      <a:pt x="24850" y="-4586"/>
                      <a:pt x="9302" y="-222"/>
                      <a:pt x="2074" y="18871"/>
                    </a:cubicBezTo>
                    <a:close/>
                  </a:path>
                </a:pathLst>
              </a:custGeom>
              <a:solidFill>
                <a:srgbClr val="E6EBF0"/>
              </a:solidFill>
              <a:ln w="13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A5DBA507-8AC4-4604-95F6-14602D0EC323}"/>
                  </a:ext>
                </a:extLst>
              </p:cNvPr>
              <p:cNvSpPr/>
              <p:nvPr/>
            </p:nvSpPr>
            <p:spPr>
              <a:xfrm>
                <a:off x="5479362" y="2603206"/>
                <a:ext cx="109106" cy="68191"/>
              </a:xfrm>
              <a:custGeom>
                <a:avLst/>
                <a:gdLst>
                  <a:gd name="connsiteX0" fmla="*/ 2485 w 109105"/>
                  <a:gd name="connsiteY0" fmla="*/ 16229 h 68191"/>
                  <a:gd name="connsiteX1" fmla="*/ 439 w 109105"/>
                  <a:gd name="connsiteY1" fmla="*/ 0 h 68191"/>
                  <a:gd name="connsiteX2" fmla="*/ 116773 w 109105"/>
                  <a:gd name="connsiteY2" fmla="*/ 62327 h 68191"/>
                  <a:gd name="connsiteX3" fmla="*/ 116637 w 109105"/>
                  <a:gd name="connsiteY3" fmla="*/ 63145 h 68191"/>
                  <a:gd name="connsiteX4" fmla="*/ 114319 w 109105"/>
                  <a:gd name="connsiteY4" fmla="*/ 67918 h 68191"/>
                  <a:gd name="connsiteX5" fmla="*/ 107227 w 109105"/>
                  <a:gd name="connsiteY5" fmla="*/ 68328 h 68191"/>
                  <a:gd name="connsiteX6" fmla="*/ 97407 w 109105"/>
                  <a:gd name="connsiteY6" fmla="*/ 64509 h 68191"/>
                  <a:gd name="connsiteX7" fmla="*/ 97134 w 109105"/>
                  <a:gd name="connsiteY7" fmla="*/ 64372 h 68191"/>
                  <a:gd name="connsiteX8" fmla="*/ 66176 w 109105"/>
                  <a:gd name="connsiteY8" fmla="*/ 51552 h 68191"/>
                  <a:gd name="connsiteX9" fmla="*/ 21715 w 109105"/>
                  <a:gd name="connsiteY9" fmla="*/ 32868 h 68191"/>
                  <a:gd name="connsiteX10" fmla="*/ 2485 w 109105"/>
                  <a:gd name="connsiteY10" fmla="*/ 16229 h 6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9105" h="68191">
                    <a:moveTo>
                      <a:pt x="2485" y="16229"/>
                    </a:moveTo>
                    <a:cubicBezTo>
                      <a:pt x="-242" y="9547"/>
                      <a:pt x="-379" y="4364"/>
                      <a:pt x="439" y="0"/>
                    </a:cubicBezTo>
                    <a:cubicBezTo>
                      <a:pt x="36581" y="25094"/>
                      <a:pt x="74495" y="48825"/>
                      <a:pt x="116773" y="62327"/>
                    </a:cubicBezTo>
                    <a:cubicBezTo>
                      <a:pt x="116773" y="62599"/>
                      <a:pt x="116773" y="62872"/>
                      <a:pt x="116637" y="63145"/>
                    </a:cubicBezTo>
                    <a:cubicBezTo>
                      <a:pt x="116364" y="64918"/>
                      <a:pt x="115682" y="66691"/>
                      <a:pt x="114319" y="67918"/>
                    </a:cubicBezTo>
                    <a:cubicBezTo>
                      <a:pt x="112409" y="69691"/>
                      <a:pt x="109545" y="69146"/>
                      <a:pt x="107227" y="68328"/>
                    </a:cubicBezTo>
                    <a:cubicBezTo>
                      <a:pt x="103817" y="67236"/>
                      <a:pt x="100680" y="65873"/>
                      <a:pt x="97407" y="64509"/>
                    </a:cubicBezTo>
                    <a:cubicBezTo>
                      <a:pt x="97271" y="64509"/>
                      <a:pt x="97271" y="64372"/>
                      <a:pt x="97134" y="64372"/>
                    </a:cubicBezTo>
                    <a:cubicBezTo>
                      <a:pt x="86769" y="60145"/>
                      <a:pt x="76404" y="55780"/>
                      <a:pt x="66176" y="51552"/>
                    </a:cubicBezTo>
                    <a:cubicBezTo>
                      <a:pt x="51310" y="45415"/>
                      <a:pt x="36444" y="39278"/>
                      <a:pt x="21715" y="32868"/>
                    </a:cubicBezTo>
                    <a:cubicBezTo>
                      <a:pt x="14214" y="29731"/>
                      <a:pt x="5895" y="24549"/>
                      <a:pt x="2485" y="16229"/>
                    </a:cubicBezTo>
                    <a:close/>
                  </a:path>
                </a:pathLst>
              </a:custGeom>
              <a:solidFill>
                <a:srgbClr val="C5D4DD"/>
              </a:solidFill>
              <a:ln w="13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716D998-F08A-4974-8AD9-A05AD946122A}"/>
                  </a:ext>
                </a:extLst>
              </p:cNvPr>
              <p:cNvSpPr/>
              <p:nvPr/>
            </p:nvSpPr>
            <p:spPr>
              <a:xfrm>
                <a:off x="5478962" y="2580273"/>
                <a:ext cx="40915" cy="40915"/>
              </a:xfrm>
              <a:custGeom>
                <a:avLst/>
                <a:gdLst>
                  <a:gd name="connsiteX0" fmla="*/ 21 w 40914"/>
                  <a:gd name="connsiteY0" fmla="*/ 24979 h 40914"/>
                  <a:gd name="connsiteX1" fmla="*/ 21 w 40914"/>
                  <a:gd name="connsiteY1" fmla="*/ 25525 h 40914"/>
                  <a:gd name="connsiteX2" fmla="*/ 158 w 40914"/>
                  <a:gd name="connsiteY2" fmla="*/ 27298 h 40914"/>
                  <a:gd name="connsiteX3" fmla="*/ 24843 w 40914"/>
                  <a:gd name="connsiteY3" fmla="*/ 47755 h 40914"/>
                  <a:gd name="connsiteX4" fmla="*/ 47619 w 40914"/>
                  <a:gd name="connsiteY4" fmla="*/ 24979 h 40914"/>
                  <a:gd name="connsiteX5" fmla="*/ 47619 w 40914"/>
                  <a:gd name="connsiteY5" fmla="*/ 22797 h 40914"/>
                  <a:gd name="connsiteX6" fmla="*/ 47619 w 40914"/>
                  <a:gd name="connsiteY6" fmla="*/ 22252 h 40914"/>
                  <a:gd name="connsiteX7" fmla="*/ 22797 w 40914"/>
                  <a:gd name="connsiteY7" fmla="*/ 21 h 40914"/>
                  <a:gd name="connsiteX8" fmla="*/ 21 w 40914"/>
                  <a:gd name="connsiteY8" fmla="*/ 24979 h 4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14" h="40914">
                    <a:moveTo>
                      <a:pt x="21" y="24979"/>
                    </a:moveTo>
                    <a:cubicBezTo>
                      <a:pt x="21" y="25116"/>
                      <a:pt x="21" y="25252"/>
                      <a:pt x="21" y="25525"/>
                    </a:cubicBezTo>
                    <a:cubicBezTo>
                      <a:pt x="21" y="26070"/>
                      <a:pt x="158" y="26752"/>
                      <a:pt x="158" y="27298"/>
                    </a:cubicBezTo>
                    <a:cubicBezTo>
                      <a:pt x="1794" y="39299"/>
                      <a:pt x="12432" y="48301"/>
                      <a:pt x="24843" y="47755"/>
                    </a:cubicBezTo>
                    <a:cubicBezTo>
                      <a:pt x="37254" y="47209"/>
                      <a:pt x="47073" y="37254"/>
                      <a:pt x="47619" y="24979"/>
                    </a:cubicBezTo>
                    <a:cubicBezTo>
                      <a:pt x="47619" y="24297"/>
                      <a:pt x="47619" y="23615"/>
                      <a:pt x="47619" y="22797"/>
                    </a:cubicBezTo>
                    <a:cubicBezTo>
                      <a:pt x="47619" y="22661"/>
                      <a:pt x="47619" y="22388"/>
                      <a:pt x="47619" y="22252"/>
                    </a:cubicBezTo>
                    <a:cubicBezTo>
                      <a:pt x="46800" y="9432"/>
                      <a:pt x="35753" y="-524"/>
                      <a:pt x="22797" y="21"/>
                    </a:cubicBezTo>
                    <a:cubicBezTo>
                      <a:pt x="9568" y="703"/>
                      <a:pt x="-524" y="11887"/>
                      <a:pt x="21" y="24979"/>
                    </a:cubicBezTo>
                    <a:close/>
                  </a:path>
                </a:pathLst>
              </a:custGeom>
              <a:solidFill>
                <a:srgbClr val="292929"/>
              </a:solidFill>
              <a:ln w="13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33E0896A-C7FE-4C3C-973A-36D6FD34000A}"/>
                  </a:ext>
                </a:extLst>
              </p:cNvPr>
              <p:cNvSpPr/>
              <p:nvPr/>
            </p:nvSpPr>
            <p:spPr>
              <a:xfrm>
                <a:off x="5478983" y="2602524"/>
                <a:ext cx="40915" cy="13638"/>
              </a:xfrm>
              <a:custGeom>
                <a:avLst/>
                <a:gdLst>
                  <a:gd name="connsiteX0" fmla="*/ 0 w 40914"/>
                  <a:gd name="connsiteY0" fmla="*/ 3273 h 0"/>
                  <a:gd name="connsiteX1" fmla="*/ 137 w 40914"/>
                  <a:gd name="connsiteY1" fmla="*/ 5046 h 0"/>
                  <a:gd name="connsiteX2" fmla="*/ 12547 w 40914"/>
                  <a:gd name="connsiteY2" fmla="*/ 6274 h 0"/>
                  <a:gd name="connsiteX3" fmla="*/ 16502 w 40914"/>
                  <a:gd name="connsiteY3" fmla="*/ 4910 h 0"/>
                  <a:gd name="connsiteX4" fmla="*/ 22776 w 40914"/>
                  <a:gd name="connsiteY4" fmla="*/ 3273 h 0"/>
                  <a:gd name="connsiteX5" fmla="*/ 30822 w 40914"/>
                  <a:gd name="connsiteY5" fmla="*/ 5319 h 0"/>
                  <a:gd name="connsiteX6" fmla="*/ 32050 w 40914"/>
                  <a:gd name="connsiteY6" fmla="*/ 5728 h 0"/>
                  <a:gd name="connsiteX7" fmla="*/ 39005 w 40914"/>
                  <a:gd name="connsiteY7" fmla="*/ 7365 h 0"/>
                  <a:gd name="connsiteX8" fmla="*/ 42279 w 40914"/>
                  <a:gd name="connsiteY8" fmla="*/ 6819 h 0"/>
                  <a:gd name="connsiteX9" fmla="*/ 47325 w 40914"/>
                  <a:gd name="connsiteY9" fmla="*/ 2728 h 0"/>
                  <a:gd name="connsiteX10" fmla="*/ 47325 w 40914"/>
                  <a:gd name="connsiteY10" fmla="*/ 546 h 0"/>
                  <a:gd name="connsiteX11" fmla="*/ 47325 w 40914"/>
                  <a:gd name="connsiteY11" fmla="*/ 0 h 0"/>
                  <a:gd name="connsiteX12" fmla="*/ 41733 w 40914"/>
                  <a:gd name="connsiteY12" fmla="*/ 5319 h 0"/>
                  <a:gd name="connsiteX13" fmla="*/ 32595 w 40914"/>
                  <a:gd name="connsiteY13" fmla="*/ 4364 h 0"/>
                  <a:gd name="connsiteX14" fmla="*/ 31368 w 40914"/>
                  <a:gd name="connsiteY14" fmla="*/ 3955 h 0"/>
                  <a:gd name="connsiteX15" fmla="*/ 22639 w 40914"/>
                  <a:gd name="connsiteY15" fmla="*/ 1773 h 0"/>
                  <a:gd name="connsiteX16" fmla="*/ 15820 w 40914"/>
                  <a:gd name="connsiteY16" fmla="*/ 3546 h 0"/>
                  <a:gd name="connsiteX17" fmla="*/ 12002 w 40914"/>
                  <a:gd name="connsiteY17" fmla="*/ 4773 h 0"/>
                  <a:gd name="connsiteX18" fmla="*/ 0 w 40914"/>
                  <a:gd name="connsiteY18" fmla="*/ 3273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0914">
                    <a:moveTo>
                      <a:pt x="0" y="3273"/>
                    </a:moveTo>
                    <a:cubicBezTo>
                      <a:pt x="0" y="3819"/>
                      <a:pt x="137" y="4501"/>
                      <a:pt x="137" y="5046"/>
                    </a:cubicBezTo>
                    <a:cubicBezTo>
                      <a:pt x="3955" y="6956"/>
                      <a:pt x="8456" y="7365"/>
                      <a:pt x="12547" y="6274"/>
                    </a:cubicBezTo>
                    <a:cubicBezTo>
                      <a:pt x="13911" y="5865"/>
                      <a:pt x="15275" y="5455"/>
                      <a:pt x="16502" y="4910"/>
                    </a:cubicBezTo>
                    <a:cubicBezTo>
                      <a:pt x="18684" y="4092"/>
                      <a:pt x="20730" y="3273"/>
                      <a:pt x="22776" y="3273"/>
                    </a:cubicBezTo>
                    <a:cubicBezTo>
                      <a:pt x="25504" y="3137"/>
                      <a:pt x="28231" y="4228"/>
                      <a:pt x="30822" y="5319"/>
                    </a:cubicBezTo>
                    <a:lnTo>
                      <a:pt x="32050" y="5728"/>
                    </a:lnTo>
                    <a:cubicBezTo>
                      <a:pt x="34096" y="6546"/>
                      <a:pt x="36551" y="7365"/>
                      <a:pt x="39005" y="7365"/>
                    </a:cubicBezTo>
                    <a:cubicBezTo>
                      <a:pt x="40096" y="7365"/>
                      <a:pt x="41187" y="7228"/>
                      <a:pt x="42279" y="6819"/>
                    </a:cubicBezTo>
                    <a:cubicBezTo>
                      <a:pt x="44461" y="6001"/>
                      <a:pt x="46097" y="4501"/>
                      <a:pt x="47325" y="2728"/>
                    </a:cubicBezTo>
                    <a:cubicBezTo>
                      <a:pt x="47325" y="2046"/>
                      <a:pt x="47325" y="1364"/>
                      <a:pt x="47325" y="546"/>
                    </a:cubicBezTo>
                    <a:cubicBezTo>
                      <a:pt x="47325" y="409"/>
                      <a:pt x="47325" y="137"/>
                      <a:pt x="47325" y="0"/>
                    </a:cubicBezTo>
                    <a:cubicBezTo>
                      <a:pt x="45961" y="2182"/>
                      <a:pt x="44188" y="4364"/>
                      <a:pt x="41733" y="5319"/>
                    </a:cubicBezTo>
                    <a:cubicBezTo>
                      <a:pt x="38732" y="6410"/>
                      <a:pt x="35459" y="5455"/>
                      <a:pt x="32595" y="4364"/>
                    </a:cubicBezTo>
                    <a:lnTo>
                      <a:pt x="31368" y="3955"/>
                    </a:lnTo>
                    <a:cubicBezTo>
                      <a:pt x="28640" y="2864"/>
                      <a:pt x="25776" y="1773"/>
                      <a:pt x="22639" y="1773"/>
                    </a:cubicBezTo>
                    <a:cubicBezTo>
                      <a:pt x="20185" y="1909"/>
                      <a:pt x="18003" y="2728"/>
                      <a:pt x="15820" y="3546"/>
                    </a:cubicBezTo>
                    <a:cubicBezTo>
                      <a:pt x="14593" y="3955"/>
                      <a:pt x="13366" y="4501"/>
                      <a:pt x="12002" y="4773"/>
                    </a:cubicBezTo>
                    <a:cubicBezTo>
                      <a:pt x="8183" y="5865"/>
                      <a:pt x="3682" y="5319"/>
                      <a:pt x="0" y="3273"/>
                    </a:cubicBezTo>
                    <a:close/>
                  </a:path>
                </a:pathLst>
              </a:custGeom>
              <a:solidFill>
                <a:srgbClr val="71FFFF"/>
              </a:solidFill>
              <a:ln w="13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7C666C64-98CD-4E7A-BC24-B2D41D116985}"/>
                  </a:ext>
                </a:extLst>
              </p:cNvPr>
              <p:cNvSpPr/>
              <p:nvPr/>
            </p:nvSpPr>
            <p:spPr>
              <a:xfrm>
                <a:off x="5469443" y="2390196"/>
                <a:ext cx="68191" cy="204573"/>
              </a:xfrm>
              <a:custGeom>
                <a:avLst/>
                <a:gdLst>
                  <a:gd name="connsiteX0" fmla="*/ 19769 w 68191"/>
                  <a:gd name="connsiteY0" fmla="*/ 212056 h 204573"/>
                  <a:gd name="connsiteX1" fmla="*/ 24679 w 68191"/>
                  <a:gd name="connsiteY1" fmla="*/ 209328 h 204573"/>
                  <a:gd name="connsiteX2" fmla="*/ 41999 w 68191"/>
                  <a:gd name="connsiteY2" fmla="*/ 209191 h 204573"/>
                  <a:gd name="connsiteX3" fmla="*/ 49773 w 68191"/>
                  <a:gd name="connsiteY3" fmla="*/ 213010 h 204573"/>
                  <a:gd name="connsiteX4" fmla="*/ 59592 w 68191"/>
                  <a:gd name="connsiteY4" fmla="*/ 202918 h 204573"/>
                  <a:gd name="connsiteX5" fmla="*/ 62866 w 68191"/>
                  <a:gd name="connsiteY5" fmla="*/ 182870 h 204573"/>
                  <a:gd name="connsiteX6" fmla="*/ 66411 w 68191"/>
                  <a:gd name="connsiteY6" fmla="*/ 146183 h 204573"/>
                  <a:gd name="connsiteX7" fmla="*/ 71185 w 68191"/>
                  <a:gd name="connsiteY7" fmla="*/ 26985 h 204573"/>
                  <a:gd name="connsiteX8" fmla="*/ 32862 w 68191"/>
                  <a:gd name="connsiteY8" fmla="*/ 800 h 204573"/>
                  <a:gd name="connsiteX9" fmla="*/ 948 w 68191"/>
                  <a:gd name="connsiteY9" fmla="*/ 56307 h 204573"/>
                  <a:gd name="connsiteX10" fmla="*/ 7222 w 68191"/>
                  <a:gd name="connsiteY10" fmla="*/ 199236 h 204573"/>
                  <a:gd name="connsiteX11" fmla="*/ 11177 w 68191"/>
                  <a:gd name="connsiteY11" fmla="*/ 212465 h 204573"/>
                  <a:gd name="connsiteX12" fmla="*/ 19769 w 68191"/>
                  <a:gd name="connsiteY12" fmla="*/ 212056 h 20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8191" h="204573">
                    <a:moveTo>
                      <a:pt x="19769" y="212056"/>
                    </a:moveTo>
                    <a:cubicBezTo>
                      <a:pt x="21678" y="211101"/>
                      <a:pt x="23315" y="209873"/>
                      <a:pt x="24679" y="209328"/>
                    </a:cubicBezTo>
                    <a:cubicBezTo>
                      <a:pt x="29997" y="206737"/>
                      <a:pt x="36544" y="206737"/>
                      <a:pt x="41999" y="209191"/>
                    </a:cubicBezTo>
                    <a:cubicBezTo>
                      <a:pt x="44590" y="210419"/>
                      <a:pt x="47045" y="212192"/>
                      <a:pt x="49773" y="213010"/>
                    </a:cubicBezTo>
                    <a:cubicBezTo>
                      <a:pt x="57547" y="215329"/>
                      <a:pt x="58501" y="208646"/>
                      <a:pt x="59592" y="202918"/>
                    </a:cubicBezTo>
                    <a:cubicBezTo>
                      <a:pt x="60820" y="196235"/>
                      <a:pt x="61911" y="189552"/>
                      <a:pt x="62866" y="182870"/>
                    </a:cubicBezTo>
                    <a:cubicBezTo>
                      <a:pt x="64639" y="170732"/>
                      <a:pt x="65866" y="158457"/>
                      <a:pt x="66411" y="146183"/>
                    </a:cubicBezTo>
                    <a:cubicBezTo>
                      <a:pt x="67639" y="120952"/>
                      <a:pt x="79368" y="51125"/>
                      <a:pt x="71185" y="26985"/>
                    </a:cubicBezTo>
                    <a:cubicBezTo>
                      <a:pt x="67366" y="15802"/>
                      <a:pt x="54001" y="-4246"/>
                      <a:pt x="32862" y="800"/>
                    </a:cubicBezTo>
                    <a:cubicBezTo>
                      <a:pt x="8995" y="6528"/>
                      <a:pt x="3267" y="28485"/>
                      <a:pt x="948" y="56307"/>
                    </a:cubicBezTo>
                    <a:cubicBezTo>
                      <a:pt x="-2598" y="99949"/>
                      <a:pt x="4767" y="187643"/>
                      <a:pt x="7222" y="199236"/>
                    </a:cubicBezTo>
                    <a:cubicBezTo>
                      <a:pt x="8040" y="202918"/>
                      <a:pt x="8586" y="209737"/>
                      <a:pt x="11177" y="212465"/>
                    </a:cubicBezTo>
                    <a:cubicBezTo>
                      <a:pt x="13495" y="214783"/>
                      <a:pt x="16768" y="213692"/>
                      <a:pt x="19769" y="212056"/>
                    </a:cubicBezTo>
                    <a:close/>
                  </a:path>
                </a:pathLst>
              </a:custGeom>
              <a:solidFill>
                <a:srgbClr val="E6EBF0"/>
              </a:solidFill>
              <a:ln w="13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11D8D600-FE53-4721-9145-51165FCB97B9}"/>
                  </a:ext>
                </a:extLst>
              </p:cNvPr>
              <p:cNvSpPr/>
              <p:nvPr/>
            </p:nvSpPr>
            <p:spPr>
              <a:xfrm>
                <a:off x="5469581" y="2390586"/>
                <a:ext cx="27276" cy="204573"/>
              </a:xfrm>
              <a:custGeom>
                <a:avLst/>
                <a:gdLst>
                  <a:gd name="connsiteX0" fmla="*/ 947 w 27276"/>
                  <a:gd name="connsiteY0" fmla="*/ 55917 h 204573"/>
                  <a:gd name="connsiteX1" fmla="*/ 32861 w 27276"/>
                  <a:gd name="connsiteY1" fmla="*/ 409 h 204573"/>
                  <a:gd name="connsiteX2" fmla="*/ 35316 w 27276"/>
                  <a:gd name="connsiteY2" fmla="*/ 0 h 204573"/>
                  <a:gd name="connsiteX3" fmla="*/ 18268 w 27276"/>
                  <a:gd name="connsiteY3" fmla="*/ 212483 h 204573"/>
                  <a:gd name="connsiteX4" fmla="*/ 11312 w 27276"/>
                  <a:gd name="connsiteY4" fmla="*/ 212074 h 204573"/>
                  <a:gd name="connsiteX5" fmla="*/ 7357 w 27276"/>
                  <a:gd name="connsiteY5" fmla="*/ 198845 h 204573"/>
                  <a:gd name="connsiteX6" fmla="*/ 947 w 27276"/>
                  <a:gd name="connsiteY6" fmla="*/ 55917 h 20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276" h="204573">
                    <a:moveTo>
                      <a:pt x="947" y="55917"/>
                    </a:moveTo>
                    <a:cubicBezTo>
                      <a:pt x="3266" y="28095"/>
                      <a:pt x="8994" y="6137"/>
                      <a:pt x="32861" y="409"/>
                    </a:cubicBezTo>
                    <a:cubicBezTo>
                      <a:pt x="33679" y="273"/>
                      <a:pt x="34497" y="0"/>
                      <a:pt x="35316" y="0"/>
                    </a:cubicBezTo>
                    <a:cubicBezTo>
                      <a:pt x="5993" y="66282"/>
                      <a:pt x="8721" y="140883"/>
                      <a:pt x="18268" y="212483"/>
                    </a:cubicBezTo>
                    <a:cubicBezTo>
                      <a:pt x="15813" y="213574"/>
                      <a:pt x="13222" y="213984"/>
                      <a:pt x="11312" y="212074"/>
                    </a:cubicBezTo>
                    <a:cubicBezTo>
                      <a:pt x="8585" y="209347"/>
                      <a:pt x="8039" y="202391"/>
                      <a:pt x="7357" y="198845"/>
                    </a:cubicBezTo>
                    <a:cubicBezTo>
                      <a:pt x="4766" y="187253"/>
                      <a:pt x="-2599" y="99559"/>
                      <a:pt x="947" y="55917"/>
                    </a:cubicBezTo>
                    <a:close/>
                  </a:path>
                </a:pathLst>
              </a:custGeom>
              <a:solidFill>
                <a:srgbClr val="C5D4DD"/>
              </a:solidFill>
              <a:ln w="13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4E938766-D471-469A-8953-4CBFCA399802}"/>
                  </a:ext>
                </a:extLst>
              </p:cNvPr>
              <p:cNvSpPr/>
              <p:nvPr/>
            </p:nvSpPr>
            <p:spPr>
              <a:xfrm>
                <a:off x="5469527" y="2390060"/>
                <a:ext cx="68191" cy="136382"/>
              </a:xfrm>
              <a:custGeom>
                <a:avLst/>
                <a:gdLst>
                  <a:gd name="connsiteX0" fmla="*/ 319 w 68191"/>
                  <a:gd name="connsiteY0" fmla="*/ 102950 h 136382"/>
                  <a:gd name="connsiteX1" fmla="*/ 592 w 68191"/>
                  <a:gd name="connsiteY1" fmla="*/ 113860 h 136382"/>
                  <a:gd name="connsiteX2" fmla="*/ 1001 w 68191"/>
                  <a:gd name="connsiteY2" fmla="*/ 123680 h 136382"/>
                  <a:gd name="connsiteX3" fmla="*/ 43961 w 68191"/>
                  <a:gd name="connsiteY3" fmla="*/ 140455 h 136382"/>
                  <a:gd name="connsiteX4" fmla="*/ 71920 w 68191"/>
                  <a:gd name="connsiteY4" fmla="*/ 29576 h 136382"/>
                  <a:gd name="connsiteX5" fmla="*/ 71101 w 68191"/>
                  <a:gd name="connsiteY5" fmla="*/ 26985 h 136382"/>
                  <a:gd name="connsiteX6" fmla="*/ 32778 w 68191"/>
                  <a:gd name="connsiteY6" fmla="*/ 800 h 136382"/>
                  <a:gd name="connsiteX7" fmla="*/ 865 w 68191"/>
                  <a:gd name="connsiteY7" fmla="*/ 56307 h 136382"/>
                  <a:gd name="connsiteX8" fmla="*/ 319 w 68191"/>
                  <a:gd name="connsiteY8" fmla="*/ 102950 h 13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191" h="136382">
                    <a:moveTo>
                      <a:pt x="319" y="102950"/>
                    </a:moveTo>
                    <a:cubicBezTo>
                      <a:pt x="455" y="106632"/>
                      <a:pt x="592" y="110178"/>
                      <a:pt x="592" y="113860"/>
                    </a:cubicBezTo>
                    <a:cubicBezTo>
                      <a:pt x="728" y="117134"/>
                      <a:pt x="865" y="120407"/>
                      <a:pt x="1001" y="123680"/>
                    </a:cubicBezTo>
                    <a:cubicBezTo>
                      <a:pt x="3319" y="137182"/>
                      <a:pt x="26777" y="150956"/>
                      <a:pt x="43961" y="140455"/>
                    </a:cubicBezTo>
                    <a:cubicBezTo>
                      <a:pt x="77920" y="119725"/>
                      <a:pt x="66055" y="67218"/>
                      <a:pt x="71920" y="29576"/>
                    </a:cubicBezTo>
                    <a:cubicBezTo>
                      <a:pt x="71647" y="28622"/>
                      <a:pt x="71510" y="27803"/>
                      <a:pt x="71101" y="26985"/>
                    </a:cubicBezTo>
                    <a:cubicBezTo>
                      <a:pt x="67283" y="15802"/>
                      <a:pt x="53917" y="-4247"/>
                      <a:pt x="32778" y="800"/>
                    </a:cubicBezTo>
                    <a:cubicBezTo>
                      <a:pt x="8911" y="6528"/>
                      <a:pt x="3183" y="28485"/>
                      <a:pt x="865" y="56307"/>
                    </a:cubicBezTo>
                    <a:cubicBezTo>
                      <a:pt x="-90" y="69127"/>
                      <a:pt x="-226" y="85766"/>
                      <a:pt x="319" y="102950"/>
                    </a:cubicBezTo>
                    <a:close/>
                  </a:path>
                </a:pathLst>
              </a:custGeom>
              <a:solidFill>
                <a:srgbClr val="292929"/>
              </a:solidFill>
              <a:ln w="13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5EFB2837-5138-48EA-92BC-67B96BB67510}"/>
                  </a:ext>
                </a:extLst>
              </p:cNvPr>
              <p:cNvSpPr/>
              <p:nvPr/>
            </p:nvSpPr>
            <p:spPr>
              <a:xfrm>
                <a:off x="5469846" y="2425500"/>
                <a:ext cx="68191" cy="95467"/>
              </a:xfrm>
              <a:custGeom>
                <a:avLst/>
                <a:gdLst>
                  <a:gd name="connsiteX0" fmla="*/ 0 w 68191"/>
                  <a:gd name="connsiteY0" fmla="*/ 67509 h 95467"/>
                  <a:gd name="connsiteX1" fmla="*/ 273 w 68191"/>
                  <a:gd name="connsiteY1" fmla="*/ 78420 h 95467"/>
                  <a:gd name="connsiteX2" fmla="*/ 17184 w 68191"/>
                  <a:gd name="connsiteY2" fmla="*/ 99968 h 95467"/>
                  <a:gd name="connsiteX3" fmla="*/ 28231 w 68191"/>
                  <a:gd name="connsiteY3" fmla="*/ 102832 h 95467"/>
                  <a:gd name="connsiteX4" fmla="*/ 44733 w 68191"/>
                  <a:gd name="connsiteY4" fmla="*/ 97104 h 95467"/>
                  <a:gd name="connsiteX5" fmla="*/ 62190 w 68191"/>
                  <a:gd name="connsiteY5" fmla="*/ 40915 h 95467"/>
                  <a:gd name="connsiteX6" fmla="*/ 70646 w 68191"/>
                  <a:gd name="connsiteY6" fmla="*/ 2182 h 95467"/>
                  <a:gd name="connsiteX7" fmla="*/ 68464 w 68191"/>
                  <a:gd name="connsiteY7" fmla="*/ 0 h 95467"/>
                  <a:gd name="connsiteX8" fmla="*/ 59053 w 68191"/>
                  <a:gd name="connsiteY8" fmla="*/ 40778 h 95467"/>
                  <a:gd name="connsiteX9" fmla="*/ 42960 w 68191"/>
                  <a:gd name="connsiteY9" fmla="*/ 94649 h 95467"/>
                  <a:gd name="connsiteX10" fmla="*/ 18684 w 68191"/>
                  <a:gd name="connsiteY10" fmla="*/ 97240 h 95467"/>
                  <a:gd name="connsiteX11" fmla="*/ 0 w 68191"/>
                  <a:gd name="connsiteY11" fmla="*/ 67509 h 95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191" h="95467">
                    <a:moveTo>
                      <a:pt x="0" y="67509"/>
                    </a:moveTo>
                    <a:cubicBezTo>
                      <a:pt x="136" y="71191"/>
                      <a:pt x="273" y="74737"/>
                      <a:pt x="273" y="78420"/>
                    </a:cubicBezTo>
                    <a:cubicBezTo>
                      <a:pt x="4364" y="88512"/>
                      <a:pt x="10092" y="96013"/>
                      <a:pt x="17184" y="99968"/>
                    </a:cubicBezTo>
                    <a:cubicBezTo>
                      <a:pt x="20730" y="101877"/>
                      <a:pt x="24413" y="102832"/>
                      <a:pt x="28231" y="102832"/>
                    </a:cubicBezTo>
                    <a:cubicBezTo>
                      <a:pt x="33550" y="102832"/>
                      <a:pt x="39142" y="100923"/>
                      <a:pt x="44733" y="97104"/>
                    </a:cubicBezTo>
                    <a:cubicBezTo>
                      <a:pt x="59599" y="87012"/>
                      <a:pt x="60963" y="62463"/>
                      <a:pt x="62190" y="40915"/>
                    </a:cubicBezTo>
                    <a:cubicBezTo>
                      <a:pt x="63145" y="24276"/>
                      <a:pt x="63963" y="8456"/>
                      <a:pt x="70646" y="2182"/>
                    </a:cubicBezTo>
                    <a:lnTo>
                      <a:pt x="68464" y="0"/>
                    </a:lnTo>
                    <a:cubicBezTo>
                      <a:pt x="60963" y="7228"/>
                      <a:pt x="60008" y="23458"/>
                      <a:pt x="59053" y="40778"/>
                    </a:cubicBezTo>
                    <a:cubicBezTo>
                      <a:pt x="57826" y="61645"/>
                      <a:pt x="56599" y="85375"/>
                      <a:pt x="42960" y="94649"/>
                    </a:cubicBezTo>
                    <a:cubicBezTo>
                      <a:pt x="34368" y="100514"/>
                      <a:pt x="26049" y="101332"/>
                      <a:pt x="18684" y="97240"/>
                    </a:cubicBezTo>
                    <a:cubicBezTo>
                      <a:pt x="10365" y="92740"/>
                      <a:pt x="3819" y="81966"/>
                      <a:pt x="0" y="67509"/>
                    </a:cubicBezTo>
                    <a:close/>
                  </a:path>
                </a:pathLst>
              </a:custGeom>
              <a:solidFill>
                <a:srgbClr val="71FFFF"/>
              </a:solidFill>
              <a:ln w="13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B5492ED1-08D0-47E2-BE31-43D8AAEEF1F5}"/>
                  </a:ext>
                </a:extLst>
              </p:cNvPr>
              <p:cNvSpPr/>
              <p:nvPr/>
            </p:nvSpPr>
            <p:spPr>
              <a:xfrm>
                <a:off x="5465496" y="2385899"/>
                <a:ext cx="68191" cy="136382"/>
              </a:xfrm>
              <a:custGeom>
                <a:avLst/>
                <a:gdLst>
                  <a:gd name="connsiteX0" fmla="*/ 58220 w 68191"/>
                  <a:gd name="connsiteY0" fmla="*/ 63059 h 136382"/>
                  <a:gd name="connsiteX1" fmla="*/ 50038 w 68191"/>
                  <a:gd name="connsiteY1" fmla="*/ 125386 h 136382"/>
                  <a:gd name="connsiteX2" fmla="*/ 9123 w 68191"/>
                  <a:gd name="connsiteY2" fmla="*/ 125386 h 136382"/>
                  <a:gd name="connsiteX3" fmla="*/ 1758 w 68191"/>
                  <a:gd name="connsiteY3" fmla="*/ 109565 h 136382"/>
                  <a:gd name="connsiteX4" fmla="*/ 2576 w 68191"/>
                  <a:gd name="connsiteY4" fmla="*/ 60195 h 136382"/>
                  <a:gd name="connsiteX5" fmla="*/ 36672 w 68191"/>
                  <a:gd name="connsiteY5" fmla="*/ 869 h 136382"/>
                  <a:gd name="connsiteX6" fmla="*/ 77587 w 68191"/>
                  <a:gd name="connsiteY6" fmla="*/ 28827 h 136382"/>
                  <a:gd name="connsiteX7" fmla="*/ 79905 w 68191"/>
                  <a:gd name="connsiteY7" fmla="*/ 40829 h 136382"/>
                  <a:gd name="connsiteX8" fmla="*/ 58220 w 68191"/>
                  <a:gd name="connsiteY8" fmla="*/ 63059 h 13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191" h="136382">
                    <a:moveTo>
                      <a:pt x="58220" y="63059"/>
                    </a:moveTo>
                    <a:cubicBezTo>
                      <a:pt x="50038" y="82698"/>
                      <a:pt x="63130" y="105610"/>
                      <a:pt x="50038" y="125386"/>
                    </a:cubicBezTo>
                    <a:cubicBezTo>
                      <a:pt x="38581" y="140115"/>
                      <a:pt x="17306" y="141752"/>
                      <a:pt x="9123" y="125386"/>
                    </a:cubicBezTo>
                    <a:cubicBezTo>
                      <a:pt x="6532" y="120203"/>
                      <a:pt x="2986" y="115157"/>
                      <a:pt x="1758" y="109565"/>
                    </a:cubicBezTo>
                    <a:cubicBezTo>
                      <a:pt x="-2060" y="91699"/>
                      <a:pt x="1349" y="73697"/>
                      <a:pt x="2576" y="60195"/>
                    </a:cubicBezTo>
                    <a:cubicBezTo>
                      <a:pt x="5031" y="30464"/>
                      <a:pt x="11169" y="7006"/>
                      <a:pt x="36672" y="869"/>
                    </a:cubicBezTo>
                    <a:cubicBezTo>
                      <a:pt x="59175" y="-4586"/>
                      <a:pt x="73495" y="16962"/>
                      <a:pt x="77587" y="28827"/>
                    </a:cubicBezTo>
                    <a:cubicBezTo>
                      <a:pt x="78678" y="32100"/>
                      <a:pt x="79496" y="36192"/>
                      <a:pt x="79905" y="40829"/>
                    </a:cubicBezTo>
                    <a:cubicBezTo>
                      <a:pt x="75132" y="50648"/>
                      <a:pt x="64085" y="54194"/>
                      <a:pt x="58220" y="63059"/>
                    </a:cubicBezTo>
                    <a:close/>
                  </a:path>
                </a:pathLst>
              </a:custGeom>
              <a:solidFill>
                <a:srgbClr val="F1F5F9"/>
              </a:solidFill>
              <a:ln w="13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DF9CBB8B-6A82-473D-A219-64F9D3498D73}"/>
                  </a:ext>
                </a:extLst>
              </p:cNvPr>
              <p:cNvSpPr/>
              <p:nvPr/>
            </p:nvSpPr>
            <p:spPr>
              <a:xfrm>
                <a:off x="5465527" y="2385813"/>
                <a:ext cx="40915" cy="136382"/>
              </a:xfrm>
              <a:custGeom>
                <a:avLst/>
                <a:gdLst>
                  <a:gd name="connsiteX0" fmla="*/ 2546 w 40914"/>
                  <a:gd name="connsiteY0" fmla="*/ 60145 h 136382"/>
                  <a:gd name="connsiteX1" fmla="*/ 36641 w 40914"/>
                  <a:gd name="connsiteY1" fmla="*/ 818 h 136382"/>
                  <a:gd name="connsiteX2" fmla="*/ 43597 w 40914"/>
                  <a:gd name="connsiteY2" fmla="*/ 0 h 136382"/>
                  <a:gd name="connsiteX3" fmla="*/ 38823 w 40914"/>
                  <a:gd name="connsiteY3" fmla="*/ 2046 h 136382"/>
                  <a:gd name="connsiteX4" fmla="*/ 15775 w 40914"/>
                  <a:gd name="connsiteY4" fmla="*/ 123290 h 136382"/>
                  <a:gd name="connsiteX5" fmla="*/ 24367 w 40914"/>
                  <a:gd name="connsiteY5" fmla="*/ 136791 h 136382"/>
                  <a:gd name="connsiteX6" fmla="*/ 9092 w 40914"/>
                  <a:gd name="connsiteY6" fmla="*/ 125335 h 136382"/>
                  <a:gd name="connsiteX7" fmla="*/ 1727 w 40914"/>
                  <a:gd name="connsiteY7" fmla="*/ 109515 h 136382"/>
                  <a:gd name="connsiteX8" fmla="*/ 2546 w 40914"/>
                  <a:gd name="connsiteY8" fmla="*/ 60145 h 13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14" h="136382">
                    <a:moveTo>
                      <a:pt x="2546" y="60145"/>
                    </a:moveTo>
                    <a:cubicBezTo>
                      <a:pt x="5001" y="30413"/>
                      <a:pt x="11138" y="6956"/>
                      <a:pt x="36641" y="818"/>
                    </a:cubicBezTo>
                    <a:cubicBezTo>
                      <a:pt x="39096" y="273"/>
                      <a:pt x="41415" y="0"/>
                      <a:pt x="43597" y="0"/>
                    </a:cubicBezTo>
                    <a:cubicBezTo>
                      <a:pt x="41960" y="409"/>
                      <a:pt x="40460" y="1091"/>
                      <a:pt x="38823" y="2046"/>
                    </a:cubicBezTo>
                    <a:cubicBezTo>
                      <a:pt x="500" y="26595"/>
                      <a:pt x="-1000" y="86466"/>
                      <a:pt x="15775" y="123290"/>
                    </a:cubicBezTo>
                    <a:cubicBezTo>
                      <a:pt x="17957" y="128199"/>
                      <a:pt x="20957" y="132563"/>
                      <a:pt x="24367" y="136791"/>
                    </a:cubicBezTo>
                    <a:cubicBezTo>
                      <a:pt x="18093" y="135837"/>
                      <a:pt x="12502" y="132154"/>
                      <a:pt x="9092" y="125335"/>
                    </a:cubicBezTo>
                    <a:cubicBezTo>
                      <a:pt x="6501" y="120153"/>
                      <a:pt x="2955" y="115107"/>
                      <a:pt x="1727" y="109515"/>
                    </a:cubicBezTo>
                    <a:cubicBezTo>
                      <a:pt x="-2091" y="91512"/>
                      <a:pt x="1455" y="73646"/>
                      <a:pt x="2546" y="60145"/>
                    </a:cubicBezTo>
                    <a:close/>
                  </a:path>
                </a:pathLst>
              </a:custGeom>
              <a:solidFill>
                <a:srgbClr val="D4E1E8"/>
              </a:solidFill>
              <a:ln w="13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E1CBFFD3-16D7-4AFA-98D9-D212F0FFFAA2}"/>
                  </a:ext>
                </a:extLst>
              </p:cNvPr>
              <p:cNvSpPr/>
              <p:nvPr/>
            </p:nvSpPr>
            <p:spPr>
              <a:xfrm>
                <a:off x="5496304" y="2395756"/>
                <a:ext cx="13638" cy="27276"/>
              </a:xfrm>
              <a:custGeom>
                <a:avLst/>
                <a:gdLst>
                  <a:gd name="connsiteX0" fmla="*/ 0 w 13638"/>
                  <a:gd name="connsiteY0" fmla="*/ 8469 h 27276"/>
                  <a:gd name="connsiteX1" fmla="*/ 12002 w 13638"/>
                  <a:gd name="connsiteY1" fmla="*/ 29199 h 27276"/>
                  <a:gd name="connsiteX2" fmla="*/ 21685 w 13638"/>
                  <a:gd name="connsiteY2" fmla="*/ 29062 h 27276"/>
                  <a:gd name="connsiteX3" fmla="*/ 21685 w 13638"/>
                  <a:gd name="connsiteY3" fmla="*/ 29062 h 27276"/>
                  <a:gd name="connsiteX4" fmla="*/ 24003 w 13638"/>
                  <a:gd name="connsiteY4" fmla="*/ 22380 h 27276"/>
                  <a:gd name="connsiteX5" fmla="*/ 12138 w 13638"/>
                  <a:gd name="connsiteY5" fmla="*/ 1650 h 27276"/>
                  <a:gd name="connsiteX6" fmla="*/ 5183 w 13638"/>
                  <a:gd name="connsiteY6" fmla="*/ 149 h 27276"/>
                  <a:gd name="connsiteX7" fmla="*/ 0 w 13638"/>
                  <a:gd name="connsiteY7" fmla="*/ 8469 h 2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638" h="27276">
                    <a:moveTo>
                      <a:pt x="0" y="8469"/>
                    </a:moveTo>
                    <a:cubicBezTo>
                      <a:pt x="0" y="16106"/>
                      <a:pt x="5319" y="25380"/>
                      <a:pt x="12002" y="29199"/>
                    </a:cubicBezTo>
                    <a:cubicBezTo>
                      <a:pt x="15957" y="31517"/>
                      <a:pt x="19503" y="31245"/>
                      <a:pt x="21685" y="29062"/>
                    </a:cubicBezTo>
                    <a:cubicBezTo>
                      <a:pt x="21685" y="29062"/>
                      <a:pt x="21685" y="29062"/>
                      <a:pt x="21685" y="29062"/>
                    </a:cubicBezTo>
                    <a:cubicBezTo>
                      <a:pt x="23185" y="27699"/>
                      <a:pt x="24003" y="25380"/>
                      <a:pt x="24003" y="22380"/>
                    </a:cubicBezTo>
                    <a:cubicBezTo>
                      <a:pt x="24003" y="14742"/>
                      <a:pt x="18684" y="5468"/>
                      <a:pt x="12138" y="1650"/>
                    </a:cubicBezTo>
                    <a:cubicBezTo>
                      <a:pt x="9547" y="149"/>
                      <a:pt x="7092" y="-260"/>
                      <a:pt x="5183" y="149"/>
                    </a:cubicBezTo>
                    <a:cubicBezTo>
                      <a:pt x="1909" y="968"/>
                      <a:pt x="0" y="3968"/>
                      <a:pt x="0" y="8469"/>
                    </a:cubicBezTo>
                    <a:close/>
                  </a:path>
                </a:pathLst>
              </a:custGeom>
              <a:solidFill>
                <a:srgbClr val="F1F5F9"/>
              </a:solidFill>
              <a:ln w="13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BD96D65A-7B14-4F47-914C-223A08C86E7A}"/>
                  </a:ext>
                </a:extLst>
              </p:cNvPr>
              <p:cNvSpPr/>
              <p:nvPr/>
            </p:nvSpPr>
            <p:spPr>
              <a:xfrm>
                <a:off x="5499032" y="2395756"/>
                <a:ext cx="13638" cy="27276"/>
              </a:xfrm>
              <a:custGeom>
                <a:avLst/>
                <a:gdLst>
                  <a:gd name="connsiteX0" fmla="*/ 0 w 13638"/>
                  <a:gd name="connsiteY0" fmla="*/ 6969 h 27276"/>
                  <a:gd name="connsiteX1" fmla="*/ 12002 w 13638"/>
                  <a:gd name="connsiteY1" fmla="*/ 27562 h 27276"/>
                  <a:gd name="connsiteX2" fmla="*/ 18957 w 13638"/>
                  <a:gd name="connsiteY2" fmla="*/ 29062 h 27276"/>
                  <a:gd name="connsiteX3" fmla="*/ 18957 w 13638"/>
                  <a:gd name="connsiteY3" fmla="*/ 29062 h 27276"/>
                  <a:gd name="connsiteX4" fmla="*/ 21276 w 13638"/>
                  <a:gd name="connsiteY4" fmla="*/ 22380 h 27276"/>
                  <a:gd name="connsiteX5" fmla="*/ 9410 w 13638"/>
                  <a:gd name="connsiteY5" fmla="*/ 1650 h 27276"/>
                  <a:gd name="connsiteX6" fmla="*/ 2455 w 13638"/>
                  <a:gd name="connsiteY6" fmla="*/ 149 h 27276"/>
                  <a:gd name="connsiteX7" fmla="*/ 0 w 13638"/>
                  <a:gd name="connsiteY7" fmla="*/ 6969 h 2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638" h="27276">
                    <a:moveTo>
                      <a:pt x="0" y="6969"/>
                    </a:moveTo>
                    <a:cubicBezTo>
                      <a:pt x="0" y="14606"/>
                      <a:pt x="5319" y="23743"/>
                      <a:pt x="12002" y="27562"/>
                    </a:cubicBezTo>
                    <a:cubicBezTo>
                      <a:pt x="14593" y="29062"/>
                      <a:pt x="17048" y="29471"/>
                      <a:pt x="18957" y="29062"/>
                    </a:cubicBezTo>
                    <a:cubicBezTo>
                      <a:pt x="18957" y="29062"/>
                      <a:pt x="18957" y="29062"/>
                      <a:pt x="18957" y="29062"/>
                    </a:cubicBezTo>
                    <a:cubicBezTo>
                      <a:pt x="20457" y="27699"/>
                      <a:pt x="21276" y="25380"/>
                      <a:pt x="21276" y="22380"/>
                    </a:cubicBezTo>
                    <a:cubicBezTo>
                      <a:pt x="21276" y="14742"/>
                      <a:pt x="15957" y="5468"/>
                      <a:pt x="9410" y="1650"/>
                    </a:cubicBezTo>
                    <a:cubicBezTo>
                      <a:pt x="6819" y="149"/>
                      <a:pt x="4364" y="-260"/>
                      <a:pt x="2455" y="149"/>
                    </a:cubicBezTo>
                    <a:cubicBezTo>
                      <a:pt x="818" y="1650"/>
                      <a:pt x="0" y="3968"/>
                      <a:pt x="0" y="6969"/>
                    </a:cubicBezTo>
                    <a:close/>
                  </a:path>
                </a:pathLst>
              </a:custGeom>
              <a:solidFill>
                <a:srgbClr val="303233"/>
              </a:solidFill>
              <a:ln w="13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7E50B0C3-DFDE-4FA3-95F8-5FFC6F9E64CF}"/>
                  </a:ext>
                </a:extLst>
              </p:cNvPr>
              <p:cNvSpPr/>
              <p:nvPr/>
            </p:nvSpPr>
            <p:spPr>
              <a:xfrm>
                <a:off x="5502032" y="2400035"/>
                <a:ext cx="13638" cy="13638"/>
              </a:xfrm>
              <a:custGeom>
                <a:avLst/>
                <a:gdLst>
                  <a:gd name="connsiteX0" fmla="*/ 0 w 13638"/>
                  <a:gd name="connsiteY0" fmla="*/ 4872 h 13638"/>
                  <a:gd name="connsiteX1" fmla="*/ 8456 w 13638"/>
                  <a:gd name="connsiteY1" fmla="*/ 19601 h 13638"/>
                  <a:gd name="connsiteX2" fmla="*/ 13502 w 13638"/>
                  <a:gd name="connsiteY2" fmla="*/ 20692 h 13638"/>
                  <a:gd name="connsiteX3" fmla="*/ 13502 w 13638"/>
                  <a:gd name="connsiteY3" fmla="*/ 20692 h 13638"/>
                  <a:gd name="connsiteX4" fmla="*/ 15138 w 13638"/>
                  <a:gd name="connsiteY4" fmla="*/ 15919 h 13638"/>
                  <a:gd name="connsiteX5" fmla="*/ 6683 w 13638"/>
                  <a:gd name="connsiteY5" fmla="*/ 1189 h 13638"/>
                  <a:gd name="connsiteX6" fmla="*/ 1637 w 13638"/>
                  <a:gd name="connsiteY6" fmla="*/ 98 h 13638"/>
                  <a:gd name="connsiteX7" fmla="*/ 0 w 13638"/>
                  <a:gd name="connsiteY7" fmla="*/ 4872 h 1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638" h="13638">
                    <a:moveTo>
                      <a:pt x="0" y="4872"/>
                    </a:moveTo>
                    <a:cubicBezTo>
                      <a:pt x="0" y="10327"/>
                      <a:pt x="3819" y="16873"/>
                      <a:pt x="8456" y="19601"/>
                    </a:cubicBezTo>
                    <a:cubicBezTo>
                      <a:pt x="10365" y="20692"/>
                      <a:pt x="12002" y="20965"/>
                      <a:pt x="13502" y="20692"/>
                    </a:cubicBezTo>
                    <a:cubicBezTo>
                      <a:pt x="13502" y="20692"/>
                      <a:pt x="13502" y="20692"/>
                      <a:pt x="13502" y="20692"/>
                    </a:cubicBezTo>
                    <a:cubicBezTo>
                      <a:pt x="14593" y="19737"/>
                      <a:pt x="15138" y="17964"/>
                      <a:pt x="15138" y="15919"/>
                    </a:cubicBezTo>
                    <a:cubicBezTo>
                      <a:pt x="15138" y="10464"/>
                      <a:pt x="11320" y="3917"/>
                      <a:pt x="6683" y="1189"/>
                    </a:cubicBezTo>
                    <a:cubicBezTo>
                      <a:pt x="4773" y="98"/>
                      <a:pt x="3137" y="-174"/>
                      <a:pt x="1637" y="98"/>
                    </a:cubicBezTo>
                    <a:cubicBezTo>
                      <a:pt x="546" y="1053"/>
                      <a:pt x="0" y="2690"/>
                      <a:pt x="0" y="4872"/>
                    </a:cubicBezTo>
                    <a:close/>
                  </a:path>
                </a:pathLst>
              </a:custGeom>
              <a:solidFill>
                <a:srgbClr val="71FFFF"/>
              </a:solidFill>
              <a:ln w="13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</p:grpSp>
        <p:grpSp>
          <p:nvGrpSpPr>
            <p:cNvPr id="294" name="Graphic 4">
              <a:extLst>
                <a:ext uri="{FF2B5EF4-FFF2-40B4-BE49-F238E27FC236}">
                  <a16:creationId xmlns:a16="http://schemas.microsoft.com/office/drawing/2014/main" id="{62937673-CCAF-4036-A5BE-78BAF9607F74}"/>
                </a:ext>
              </a:extLst>
            </p:cNvPr>
            <p:cNvGrpSpPr/>
            <p:nvPr/>
          </p:nvGrpSpPr>
          <p:grpSpPr>
            <a:xfrm>
              <a:off x="5338646" y="2158464"/>
              <a:ext cx="68191" cy="136382"/>
              <a:chOff x="5338646" y="2158464"/>
              <a:chExt cx="68191" cy="136382"/>
            </a:xfrm>
            <a:solidFill>
              <a:schemeClr val="accent1"/>
            </a:solidFill>
          </p:grpSpPr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1F7F6F74-0CDD-4BC9-B7E7-73494AC858BE}"/>
                  </a:ext>
                </a:extLst>
              </p:cNvPr>
              <p:cNvSpPr/>
              <p:nvPr/>
            </p:nvSpPr>
            <p:spPr>
              <a:xfrm>
                <a:off x="5338646" y="2158464"/>
                <a:ext cx="68191" cy="136382"/>
              </a:xfrm>
              <a:custGeom>
                <a:avLst/>
                <a:gdLst>
                  <a:gd name="connsiteX0" fmla="*/ 0 w 68191"/>
                  <a:gd name="connsiteY0" fmla="*/ 45688 h 136382"/>
                  <a:gd name="connsiteX1" fmla="*/ 273 w 68191"/>
                  <a:gd name="connsiteY1" fmla="*/ 136655 h 136382"/>
                  <a:gd name="connsiteX2" fmla="*/ 79374 w 68191"/>
                  <a:gd name="connsiteY2" fmla="*/ 90967 h 136382"/>
                  <a:gd name="connsiteX3" fmla="*/ 79102 w 68191"/>
                  <a:gd name="connsiteY3" fmla="*/ 0 h 13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191" h="136382">
                    <a:moveTo>
                      <a:pt x="0" y="45688"/>
                    </a:moveTo>
                    <a:lnTo>
                      <a:pt x="273" y="136655"/>
                    </a:lnTo>
                    <a:lnTo>
                      <a:pt x="79374" y="90967"/>
                    </a:lnTo>
                    <a:lnTo>
                      <a:pt x="79102" y="0"/>
                    </a:lnTo>
                    <a:close/>
                  </a:path>
                </a:pathLst>
              </a:custGeom>
              <a:solidFill>
                <a:srgbClr val="FAFBFF">
                  <a:alpha val="40000"/>
                </a:srgbClr>
              </a:solidFill>
              <a:ln w="13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grpSp>
            <p:nvGrpSpPr>
              <p:cNvPr id="318" name="Graphic 4">
                <a:extLst>
                  <a:ext uri="{FF2B5EF4-FFF2-40B4-BE49-F238E27FC236}">
                    <a16:creationId xmlns:a16="http://schemas.microsoft.com/office/drawing/2014/main" id="{88D1D7FE-A54F-4849-8B66-C71160285DC6}"/>
                  </a:ext>
                </a:extLst>
              </p:cNvPr>
              <p:cNvGrpSpPr/>
              <p:nvPr/>
            </p:nvGrpSpPr>
            <p:grpSpPr>
              <a:xfrm>
                <a:off x="5351466" y="2181922"/>
                <a:ext cx="54553" cy="81829"/>
                <a:chOff x="5351466" y="2181922"/>
                <a:chExt cx="54553" cy="81829"/>
              </a:xfrm>
              <a:solidFill>
                <a:srgbClr val="F1F5F9"/>
              </a:solidFill>
            </p:grpSpPr>
            <p:grpSp>
              <p:nvGrpSpPr>
                <p:cNvPr id="319" name="Graphic 4">
                  <a:extLst>
                    <a:ext uri="{FF2B5EF4-FFF2-40B4-BE49-F238E27FC236}">
                      <a16:creationId xmlns:a16="http://schemas.microsoft.com/office/drawing/2014/main" id="{74C1D152-3F42-42D1-AA40-61E046979EB2}"/>
                    </a:ext>
                  </a:extLst>
                </p:cNvPr>
                <p:cNvGrpSpPr/>
                <p:nvPr/>
              </p:nvGrpSpPr>
              <p:grpSpPr>
                <a:xfrm>
                  <a:off x="5351466" y="2181922"/>
                  <a:ext cx="54553" cy="81829"/>
                  <a:chOff x="5351466" y="2181922"/>
                  <a:chExt cx="54553" cy="81829"/>
                </a:xfrm>
                <a:solidFill>
                  <a:srgbClr val="F1F5F9"/>
                </a:solidFill>
              </p:grpSpPr>
              <p:sp>
                <p:nvSpPr>
                  <p:cNvPr id="321" name="Freeform: Shape 320">
                    <a:extLst>
                      <a:ext uri="{FF2B5EF4-FFF2-40B4-BE49-F238E27FC236}">
                        <a16:creationId xmlns:a16="http://schemas.microsoft.com/office/drawing/2014/main" id="{73A8D286-5284-4F00-A4FE-11409AD1BEDC}"/>
                      </a:ext>
                    </a:extLst>
                  </p:cNvPr>
                  <p:cNvSpPr/>
                  <p:nvPr/>
                </p:nvSpPr>
                <p:spPr>
                  <a:xfrm>
                    <a:off x="5351466" y="2215063"/>
                    <a:ext cx="13638" cy="40915"/>
                  </a:xfrm>
                  <a:custGeom>
                    <a:avLst/>
                    <a:gdLst>
                      <a:gd name="connsiteX0" fmla="*/ 2728 w 0"/>
                      <a:gd name="connsiteY0" fmla="*/ 48143 h 40914"/>
                      <a:gd name="connsiteX1" fmla="*/ 0 w 0"/>
                      <a:gd name="connsiteY1" fmla="*/ 49779 h 40914"/>
                      <a:gd name="connsiteX2" fmla="*/ 0 w 0"/>
                      <a:gd name="connsiteY2" fmla="*/ 1637 h 40914"/>
                      <a:gd name="connsiteX3" fmla="*/ 2728 w 0"/>
                      <a:gd name="connsiteY3" fmla="*/ 0 h 4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h="40914">
                        <a:moveTo>
                          <a:pt x="2728" y="48143"/>
                        </a:moveTo>
                        <a:lnTo>
                          <a:pt x="0" y="49779"/>
                        </a:lnTo>
                        <a:lnTo>
                          <a:pt x="0" y="1637"/>
                        </a:lnTo>
                        <a:lnTo>
                          <a:pt x="2728" y="0"/>
                        </a:lnTo>
                        <a:close/>
                      </a:path>
                    </a:pathLst>
                  </a:custGeom>
                  <a:solidFill>
                    <a:srgbClr val="F1F5F9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22" name="Freeform: Shape 321">
                    <a:extLst>
                      <a:ext uri="{FF2B5EF4-FFF2-40B4-BE49-F238E27FC236}">
                        <a16:creationId xmlns:a16="http://schemas.microsoft.com/office/drawing/2014/main" id="{F2FE9D5E-D8E6-4944-97C1-C578B6FE5536}"/>
                      </a:ext>
                    </a:extLst>
                  </p:cNvPr>
                  <p:cNvSpPr/>
                  <p:nvPr/>
                </p:nvSpPr>
                <p:spPr>
                  <a:xfrm>
                    <a:off x="5394972" y="2189968"/>
                    <a:ext cx="13638" cy="40915"/>
                  </a:xfrm>
                  <a:custGeom>
                    <a:avLst/>
                    <a:gdLst>
                      <a:gd name="connsiteX0" fmla="*/ 2864 w 0"/>
                      <a:gd name="connsiteY0" fmla="*/ 48143 h 40914"/>
                      <a:gd name="connsiteX1" fmla="*/ 0 w 0"/>
                      <a:gd name="connsiteY1" fmla="*/ 49643 h 40914"/>
                      <a:gd name="connsiteX2" fmla="*/ 0 w 0"/>
                      <a:gd name="connsiteY2" fmla="*/ 1500 h 40914"/>
                      <a:gd name="connsiteX3" fmla="*/ 2864 w 0"/>
                      <a:gd name="connsiteY3" fmla="*/ 0 h 4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h="40914">
                        <a:moveTo>
                          <a:pt x="2864" y="48143"/>
                        </a:moveTo>
                        <a:lnTo>
                          <a:pt x="0" y="49643"/>
                        </a:lnTo>
                        <a:lnTo>
                          <a:pt x="0" y="1500"/>
                        </a:lnTo>
                        <a:lnTo>
                          <a:pt x="2864" y="0"/>
                        </a:lnTo>
                        <a:close/>
                      </a:path>
                    </a:pathLst>
                  </a:custGeom>
                  <a:solidFill>
                    <a:srgbClr val="F1F5F9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23" name="Freeform: Shape 322">
                    <a:extLst>
                      <a:ext uri="{FF2B5EF4-FFF2-40B4-BE49-F238E27FC236}">
                        <a16:creationId xmlns:a16="http://schemas.microsoft.com/office/drawing/2014/main" id="{07BD080D-E137-4F3A-B752-50ABD2D1701C}"/>
                      </a:ext>
                    </a:extLst>
                  </p:cNvPr>
                  <p:cNvSpPr/>
                  <p:nvPr/>
                </p:nvSpPr>
                <p:spPr>
                  <a:xfrm>
                    <a:off x="5406428" y="2183422"/>
                    <a:ext cx="13638" cy="40915"/>
                  </a:xfrm>
                  <a:custGeom>
                    <a:avLst/>
                    <a:gdLst>
                      <a:gd name="connsiteX0" fmla="*/ 2728 w 0"/>
                      <a:gd name="connsiteY0" fmla="*/ 48143 h 40914"/>
                      <a:gd name="connsiteX1" fmla="*/ 0 w 0"/>
                      <a:gd name="connsiteY1" fmla="*/ 49780 h 40914"/>
                      <a:gd name="connsiteX2" fmla="*/ 0 w 0"/>
                      <a:gd name="connsiteY2" fmla="*/ 1500 h 40914"/>
                      <a:gd name="connsiteX3" fmla="*/ 2728 w 0"/>
                      <a:gd name="connsiteY3" fmla="*/ 0 h 4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h="40914">
                        <a:moveTo>
                          <a:pt x="2728" y="48143"/>
                        </a:moveTo>
                        <a:lnTo>
                          <a:pt x="0" y="49780"/>
                        </a:lnTo>
                        <a:lnTo>
                          <a:pt x="0" y="1500"/>
                        </a:lnTo>
                        <a:lnTo>
                          <a:pt x="2728" y="0"/>
                        </a:lnTo>
                        <a:close/>
                      </a:path>
                    </a:pathLst>
                  </a:custGeom>
                  <a:solidFill>
                    <a:srgbClr val="F1F5F9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24" name="Freeform: Shape 323">
                    <a:extLst>
                      <a:ext uri="{FF2B5EF4-FFF2-40B4-BE49-F238E27FC236}">
                        <a16:creationId xmlns:a16="http://schemas.microsoft.com/office/drawing/2014/main" id="{3B6280E7-9705-4BC2-941A-F0DB3872743C}"/>
                      </a:ext>
                    </a:extLst>
                  </p:cNvPr>
                  <p:cNvSpPr/>
                  <p:nvPr/>
                </p:nvSpPr>
                <p:spPr>
                  <a:xfrm>
                    <a:off x="5410247" y="2181922"/>
                    <a:ext cx="13638" cy="40915"/>
                  </a:xfrm>
                  <a:custGeom>
                    <a:avLst/>
                    <a:gdLst>
                      <a:gd name="connsiteX0" fmla="*/ 1364 w 0"/>
                      <a:gd name="connsiteY0" fmla="*/ 48143 h 40914"/>
                      <a:gd name="connsiteX1" fmla="*/ 0 w 0"/>
                      <a:gd name="connsiteY1" fmla="*/ 48961 h 40914"/>
                      <a:gd name="connsiteX2" fmla="*/ 0 w 0"/>
                      <a:gd name="connsiteY2" fmla="*/ 818 h 40914"/>
                      <a:gd name="connsiteX3" fmla="*/ 1364 w 0"/>
                      <a:gd name="connsiteY3" fmla="*/ 0 h 4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h="40914">
                        <a:moveTo>
                          <a:pt x="1364" y="48143"/>
                        </a:moveTo>
                        <a:lnTo>
                          <a:pt x="0" y="48961"/>
                        </a:lnTo>
                        <a:lnTo>
                          <a:pt x="0" y="818"/>
                        </a:lnTo>
                        <a:lnTo>
                          <a:pt x="1364" y="0"/>
                        </a:lnTo>
                        <a:close/>
                      </a:path>
                    </a:pathLst>
                  </a:custGeom>
                  <a:solidFill>
                    <a:srgbClr val="F1F5F9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25" name="Freeform: Shape 324">
                    <a:extLst>
                      <a:ext uri="{FF2B5EF4-FFF2-40B4-BE49-F238E27FC236}">
                        <a16:creationId xmlns:a16="http://schemas.microsoft.com/office/drawing/2014/main" id="{E344B566-A56C-4EB8-9E03-C7F606A0B1EF}"/>
                      </a:ext>
                    </a:extLst>
                  </p:cNvPr>
                  <p:cNvSpPr/>
                  <p:nvPr/>
                </p:nvSpPr>
                <p:spPr>
                  <a:xfrm>
                    <a:off x="5399336" y="2186150"/>
                    <a:ext cx="13638" cy="40915"/>
                  </a:xfrm>
                  <a:custGeom>
                    <a:avLst/>
                    <a:gdLst>
                      <a:gd name="connsiteX0" fmla="*/ 4910 w 0"/>
                      <a:gd name="connsiteY0" fmla="*/ 50325 h 40914"/>
                      <a:gd name="connsiteX1" fmla="*/ 0 w 0"/>
                      <a:gd name="connsiteY1" fmla="*/ 53189 h 40914"/>
                      <a:gd name="connsiteX2" fmla="*/ 0 w 0"/>
                      <a:gd name="connsiteY2" fmla="*/ 2864 h 40914"/>
                      <a:gd name="connsiteX3" fmla="*/ 4910 w 0"/>
                      <a:gd name="connsiteY3" fmla="*/ 0 h 4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h="40914">
                        <a:moveTo>
                          <a:pt x="4910" y="50325"/>
                        </a:moveTo>
                        <a:lnTo>
                          <a:pt x="0" y="53189"/>
                        </a:lnTo>
                        <a:lnTo>
                          <a:pt x="0" y="2864"/>
                        </a:lnTo>
                        <a:lnTo>
                          <a:pt x="4910" y="0"/>
                        </a:lnTo>
                        <a:close/>
                      </a:path>
                    </a:pathLst>
                  </a:custGeom>
                  <a:solidFill>
                    <a:srgbClr val="F1F5F9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26" name="Freeform: Shape 325">
                    <a:extLst>
                      <a:ext uri="{FF2B5EF4-FFF2-40B4-BE49-F238E27FC236}">
                        <a16:creationId xmlns:a16="http://schemas.microsoft.com/office/drawing/2014/main" id="{2C2E68A0-A7FC-4D4F-9D47-FDF0D4F5A20A}"/>
                      </a:ext>
                    </a:extLst>
                  </p:cNvPr>
                  <p:cNvSpPr/>
                  <p:nvPr/>
                </p:nvSpPr>
                <p:spPr>
                  <a:xfrm>
                    <a:off x="5370423" y="2203061"/>
                    <a:ext cx="13638" cy="13638"/>
                  </a:xfrm>
                  <a:custGeom>
                    <a:avLst/>
                    <a:gdLst>
                      <a:gd name="connsiteX0" fmla="*/ 4773 w 0"/>
                      <a:gd name="connsiteY0" fmla="*/ 4501 h 0"/>
                      <a:gd name="connsiteX1" fmla="*/ 4773 w 0"/>
                      <a:gd name="connsiteY1" fmla="*/ 0 h 0"/>
                      <a:gd name="connsiteX2" fmla="*/ 0 w 0"/>
                      <a:gd name="connsiteY2" fmla="*/ 2728 h 0"/>
                      <a:gd name="connsiteX3" fmla="*/ 0 w 0"/>
                      <a:gd name="connsiteY3" fmla="*/ 8456 h 0"/>
                      <a:gd name="connsiteX4" fmla="*/ 4773 w 0"/>
                      <a:gd name="connsiteY4" fmla="*/ 4501 h 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>
                        <a:moveTo>
                          <a:pt x="4773" y="4501"/>
                        </a:moveTo>
                        <a:lnTo>
                          <a:pt x="4773" y="0"/>
                        </a:lnTo>
                        <a:lnTo>
                          <a:pt x="0" y="2728"/>
                        </a:lnTo>
                        <a:lnTo>
                          <a:pt x="0" y="8456"/>
                        </a:lnTo>
                        <a:cubicBezTo>
                          <a:pt x="1364" y="6955"/>
                          <a:pt x="3000" y="5592"/>
                          <a:pt x="4773" y="4501"/>
                        </a:cubicBezTo>
                        <a:close/>
                      </a:path>
                    </a:pathLst>
                  </a:custGeom>
                  <a:solidFill>
                    <a:srgbClr val="F1F5F9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27" name="Freeform: Shape 326">
                    <a:extLst>
                      <a:ext uri="{FF2B5EF4-FFF2-40B4-BE49-F238E27FC236}">
                        <a16:creationId xmlns:a16="http://schemas.microsoft.com/office/drawing/2014/main" id="{12338DF7-1995-4918-8981-3BD2789FC299}"/>
                      </a:ext>
                    </a:extLst>
                  </p:cNvPr>
                  <p:cNvSpPr/>
                  <p:nvPr/>
                </p:nvSpPr>
                <p:spPr>
                  <a:xfrm>
                    <a:off x="5375742" y="2201970"/>
                    <a:ext cx="13638" cy="13638"/>
                  </a:xfrm>
                  <a:custGeom>
                    <a:avLst/>
                    <a:gdLst>
                      <a:gd name="connsiteX0" fmla="*/ 682 w 0"/>
                      <a:gd name="connsiteY0" fmla="*/ 4773 h 0"/>
                      <a:gd name="connsiteX1" fmla="*/ 1227 w 0"/>
                      <a:gd name="connsiteY1" fmla="*/ 4501 h 0"/>
                      <a:gd name="connsiteX2" fmla="*/ 1227 w 0"/>
                      <a:gd name="connsiteY2" fmla="*/ 0 h 0"/>
                      <a:gd name="connsiteX3" fmla="*/ 0 w 0"/>
                      <a:gd name="connsiteY3" fmla="*/ 682 h 0"/>
                      <a:gd name="connsiteX4" fmla="*/ 0 w 0"/>
                      <a:gd name="connsiteY4" fmla="*/ 5183 h 0"/>
                      <a:gd name="connsiteX5" fmla="*/ 682 w 0"/>
                      <a:gd name="connsiteY5" fmla="*/ 4773 h 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>
                        <a:moveTo>
                          <a:pt x="682" y="4773"/>
                        </a:moveTo>
                        <a:cubicBezTo>
                          <a:pt x="818" y="4637"/>
                          <a:pt x="1091" y="4637"/>
                          <a:pt x="1227" y="4501"/>
                        </a:cubicBezTo>
                        <a:lnTo>
                          <a:pt x="1227" y="0"/>
                        </a:lnTo>
                        <a:lnTo>
                          <a:pt x="0" y="682"/>
                        </a:lnTo>
                        <a:lnTo>
                          <a:pt x="0" y="5183"/>
                        </a:lnTo>
                        <a:cubicBezTo>
                          <a:pt x="273" y="5046"/>
                          <a:pt x="545" y="4910"/>
                          <a:pt x="682" y="4773"/>
                        </a:cubicBezTo>
                        <a:close/>
                      </a:path>
                    </a:pathLst>
                  </a:custGeom>
                  <a:solidFill>
                    <a:srgbClr val="F1F5F9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28" name="Freeform: Shape 327">
                    <a:extLst>
                      <a:ext uri="{FF2B5EF4-FFF2-40B4-BE49-F238E27FC236}">
                        <a16:creationId xmlns:a16="http://schemas.microsoft.com/office/drawing/2014/main" id="{2F938D2A-B84E-499C-ABF8-82760880A11A}"/>
                      </a:ext>
                    </a:extLst>
                  </p:cNvPr>
                  <p:cNvSpPr/>
                  <p:nvPr/>
                </p:nvSpPr>
                <p:spPr>
                  <a:xfrm>
                    <a:off x="5363195" y="2208516"/>
                    <a:ext cx="13638" cy="13638"/>
                  </a:xfrm>
                  <a:custGeom>
                    <a:avLst/>
                    <a:gdLst>
                      <a:gd name="connsiteX0" fmla="*/ 545 w 0"/>
                      <a:gd name="connsiteY0" fmla="*/ 11865 h 0"/>
                      <a:gd name="connsiteX1" fmla="*/ 2455 w 0"/>
                      <a:gd name="connsiteY1" fmla="*/ 8728 h 0"/>
                      <a:gd name="connsiteX2" fmla="*/ 2455 w 0"/>
                      <a:gd name="connsiteY2" fmla="*/ 0 h 0"/>
                      <a:gd name="connsiteX3" fmla="*/ 0 w 0"/>
                      <a:gd name="connsiteY3" fmla="*/ 1364 h 0"/>
                      <a:gd name="connsiteX4" fmla="*/ 0 w 0"/>
                      <a:gd name="connsiteY4" fmla="*/ 12820 h 0"/>
                      <a:gd name="connsiteX5" fmla="*/ 545 w 0"/>
                      <a:gd name="connsiteY5" fmla="*/ 11865 h 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>
                        <a:moveTo>
                          <a:pt x="545" y="11865"/>
                        </a:moveTo>
                        <a:cubicBezTo>
                          <a:pt x="1091" y="10774"/>
                          <a:pt x="1773" y="9820"/>
                          <a:pt x="2455" y="8728"/>
                        </a:cubicBezTo>
                        <a:lnTo>
                          <a:pt x="2455" y="0"/>
                        </a:lnTo>
                        <a:lnTo>
                          <a:pt x="0" y="1364"/>
                        </a:lnTo>
                        <a:lnTo>
                          <a:pt x="0" y="12820"/>
                        </a:lnTo>
                        <a:cubicBezTo>
                          <a:pt x="273" y="12411"/>
                          <a:pt x="409" y="12138"/>
                          <a:pt x="545" y="11865"/>
                        </a:cubicBezTo>
                        <a:close/>
                      </a:path>
                    </a:pathLst>
                  </a:custGeom>
                  <a:solidFill>
                    <a:srgbClr val="F1F5F9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29" name="Freeform: Shape 328">
                    <a:extLst>
                      <a:ext uri="{FF2B5EF4-FFF2-40B4-BE49-F238E27FC236}">
                        <a16:creationId xmlns:a16="http://schemas.microsoft.com/office/drawing/2014/main" id="{EBD0333D-C3E3-4A92-86B9-F826FA6990D0}"/>
                      </a:ext>
                    </a:extLst>
                  </p:cNvPr>
                  <p:cNvSpPr/>
                  <p:nvPr/>
                </p:nvSpPr>
                <p:spPr>
                  <a:xfrm>
                    <a:off x="5356921" y="2210698"/>
                    <a:ext cx="13638" cy="27276"/>
                  </a:xfrm>
                  <a:custGeom>
                    <a:avLst/>
                    <a:gdLst>
                      <a:gd name="connsiteX0" fmla="*/ 4773 w 0"/>
                      <a:gd name="connsiteY0" fmla="*/ 0 h 27276"/>
                      <a:gd name="connsiteX1" fmla="*/ 0 w 0"/>
                      <a:gd name="connsiteY1" fmla="*/ 2728 h 27276"/>
                      <a:gd name="connsiteX2" fmla="*/ 0 w 0"/>
                      <a:gd name="connsiteY2" fmla="*/ 39824 h 27276"/>
                      <a:gd name="connsiteX3" fmla="*/ 1637 w 0"/>
                      <a:gd name="connsiteY3" fmla="*/ 38323 h 27276"/>
                      <a:gd name="connsiteX4" fmla="*/ 3819 w 0"/>
                      <a:gd name="connsiteY4" fmla="*/ 38051 h 27276"/>
                      <a:gd name="connsiteX5" fmla="*/ 3955 w 0"/>
                      <a:gd name="connsiteY5" fmla="*/ 38051 h 27276"/>
                      <a:gd name="connsiteX6" fmla="*/ 4773 w 0"/>
                      <a:gd name="connsiteY6" fmla="*/ 36551 h 27276"/>
                      <a:gd name="connsiteX7" fmla="*/ 4773 w 0"/>
                      <a:gd name="connsiteY7" fmla="*/ 35869 h 27276"/>
                      <a:gd name="connsiteX8" fmla="*/ 4773 w 0"/>
                      <a:gd name="connsiteY8" fmla="*/ 13502 h 27276"/>
                      <a:gd name="connsiteX9" fmla="*/ 4773 w 0"/>
                      <a:gd name="connsiteY9" fmla="*/ 0 h 27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h="27276">
                        <a:moveTo>
                          <a:pt x="4773" y="0"/>
                        </a:moveTo>
                        <a:lnTo>
                          <a:pt x="0" y="2728"/>
                        </a:lnTo>
                        <a:lnTo>
                          <a:pt x="0" y="39824"/>
                        </a:lnTo>
                        <a:cubicBezTo>
                          <a:pt x="545" y="39142"/>
                          <a:pt x="1091" y="38732"/>
                          <a:pt x="1637" y="38323"/>
                        </a:cubicBezTo>
                        <a:cubicBezTo>
                          <a:pt x="2455" y="37778"/>
                          <a:pt x="3273" y="37778"/>
                          <a:pt x="3819" y="38051"/>
                        </a:cubicBezTo>
                        <a:lnTo>
                          <a:pt x="3955" y="38051"/>
                        </a:lnTo>
                        <a:lnTo>
                          <a:pt x="4773" y="36551"/>
                        </a:lnTo>
                        <a:lnTo>
                          <a:pt x="4773" y="35869"/>
                        </a:lnTo>
                        <a:cubicBezTo>
                          <a:pt x="955" y="31368"/>
                          <a:pt x="955" y="22503"/>
                          <a:pt x="4773" y="13502"/>
                        </a:cubicBezTo>
                        <a:lnTo>
                          <a:pt x="4773" y="0"/>
                        </a:lnTo>
                        <a:close/>
                      </a:path>
                    </a:pathLst>
                  </a:custGeom>
                  <a:solidFill>
                    <a:srgbClr val="F1F5F9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30" name="Freeform: Shape 329">
                    <a:extLst>
                      <a:ext uri="{FF2B5EF4-FFF2-40B4-BE49-F238E27FC236}">
                        <a16:creationId xmlns:a16="http://schemas.microsoft.com/office/drawing/2014/main" id="{447DB310-D923-46A5-A130-C089431A6624}"/>
                      </a:ext>
                    </a:extLst>
                  </p:cNvPr>
                  <p:cNvSpPr/>
                  <p:nvPr/>
                </p:nvSpPr>
                <p:spPr>
                  <a:xfrm>
                    <a:off x="5378606" y="2199652"/>
                    <a:ext cx="13638" cy="13638"/>
                  </a:xfrm>
                  <a:custGeom>
                    <a:avLst/>
                    <a:gdLst>
                      <a:gd name="connsiteX0" fmla="*/ 2455 w 0"/>
                      <a:gd name="connsiteY0" fmla="*/ 5183 h 0"/>
                      <a:gd name="connsiteX1" fmla="*/ 2455 w 0"/>
                      <a:gd name="connsiteY1" fmla="*/ 0 h 0"/>
                      <a:gd name="connsiteX2" fmla="*/ 0 w 0"/>
                      <a:gd name="connsiteY2" fmla="*/ 1364 h 0"/>
                      <a:gd name="connsiteX3" fmla="*/ 0 w 0"/>
                      <a:gd name="connsiteY3" fmla="*/ 6001 h 0"/>
                      <a:gd name="connsiteX4" fmla="*/ 2455 w 0"/>
                      <a:gd name="connsiteY4" fmla="*/ 5183 h 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>
                        <a:moveTo>
                          <a:pt x="2455" y="5183"/>
                        </a:moveTo>
                        <a:lnTo>
                          <a:pt x="2455" y="0"/>
                        </a:lnTo>
                        <a:lnTo>
                          <a:pt x="0" y="1364"/>
                        </a:lnTo>
                        <a:lnTo>
                          <a:pt x="0" y="6001"/>
                        </a:lnTo>
                        <a:cubicBezTo>
                          <a:pt x="818" y="5592"/>
                          <a:pt x="1637" y="5319"/>
                          <a:pt x="2455" y="5183"/>
                        </a:cubicBezTo>
                        <a:close/>
                      </a:path>
                    </a:pathLst>
                  </a:custGeom>
                  <a:solidFill>
                    <a:srgbClr val="F1F5F9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31" name="Freeform: Shape 330">
                    <a:extLst>
                      <a:ext uri="{FF2B5EF4-FFF2-40B4-BE49-F238E27FC236}">
                        <a16:creationId xmlns:a16="http://schemas.microsoft.com/office/drawing/2014/main" id="{E509314B-A0B6-4136-8764-8899328B7427}"/>
                      </a:ext>
                    </a:extLst>
                  </p:cNvPr>
                  <p:cNvSpPr/>
                  <p:nvPr/>
                </p:nvSpPr>
                <p:spPr>
                  <a:xfrm>
                    <a:off x="5387471" y="2193242"/>
                    <a:ext cx="13638" cy="13638"/>
                  </a:xfrm>
                  <a:custGeom>
                    <a:avLst/>
                    <a:gdLst>
                      <a:gd name="connsiteX0" fmla="*/ 1227 w 0"/>
                      <a:gd name="connsiteY0" fmla="*/ 12138 h 13638"/>
                      <a:gd name="connsiteX1" fmla="*/ 4773 w 0"/>
                      <a:gd name="connsiteY1" fmla="*/ 15684 h 13638"/>
                      <a:gd name="connsiteX2" fmla="*/ 4773 w 0"/>
                      <a:gd name="connsiteY2" fmla="*/ 0 h 13638"/>
                      <a:gd name="connsiteX3" fmla="*/ 0 w 0"/>
                      <a:gd name="connsiteY3" fmla="*/ 2728 h 13638"/>
                      <a:gd name="connsiteX4" fmla="*/ 0 w 0"/>
                      <a:gd name="connsiteY4" fmla="*/ 11593 h 13638"/>
                      <a:gd name="connsiteX5" fmla="*/ 1227 w 0"/>
                      <a:gd name="connsiteY5" fmla="*/ 12138 h 13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h="13638">
                        <a:moveTo>
                          <a:pt x="1227" y="12138"/>
                        </a:moveTo>
                        <a:cubicBezTo>
                          <a:pt x="2728" y="12956"/>
                          <a:pt x="3955" y="14047"/>
                          <a:pt x="4773" y="15684"/>
                        </a:cubicBezTo>
                        <a:lnTo>
                          <a:pt x="4773" y="0"/>
                        </a:lnTo>
                        <a:lnTo>
                          <a:pt x="0" y="2728"/>
                        </a:lnTo>
                        <a:lnTo>
                          <a:pt x="0" y="11593"/>
                        </a:lnTo>
                        <a:cubicBezTo>
                          <a:pt x="409" y="11729"/>
                          <a:pt x="818" y="11865"/>
                          <a:pt x="1227" y="12138"/>
                        </a:cubicBezTo>
                        <a:close/>
                      </a:path>
                    </a:pathLst>
                  </a:custGeom>
                  <a:solidFill>
                    <a:srgbClr val="F1F5F9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32" name="Freeform: Shape 331">
                    <a:extLst>
                      <a:ext uri="{FF2B5EF4-FFF2-40B4-BE49-F238E27FC236}">
                        <a16:creationId xmlns:a16="http://schemas.microsoft.com/office/drawing/2014/main" id="{A52381EB-83C1-43FD-A25A-B4FF930DC29B}"/>
                      </a:ext>
                    </a:extLst>
                  </p:cNvPr>
                  <p:cNvSpPr/>
                  <p:nvPr/>
                </p:nvSpPr>
                <p:spPr>
                  <a:xfrm>
                    <a:off x="5382698" y="2197060"/>
                    <a:ext cx="13638" cy="13638"/>
                  </a:xfrm>
                  <a:custGeom>
                    <a:avLst/>
                    <a:gdLst>
                      <a:gd name="connsiteX0" fmla="*/ 2728 w 0"/>
                      <a:gd name="connsiteY0" fmla="*/ 7365 h 0"/>
                      <a:gd name="connsiteX1" fmla="*/ 2728 w 0"/>
                      <a:gd name="connsiteY1" fmla="*/ 0 h 0"/>
                      <a:gd name="connsiteX2" fmla="*/ 0 w 0"/>
                      <a:gd name="connsiteY2" fmla="*/ 1637 h 0"/>
                      <a:gd name="connsiteX3" fmla="*/ 0 w 0"/>
                      <a:gd name="connsiteY3" fmla="*/ 7365 h 0"/>
                      <a:gd name="connsiteX4" fmla="*/ 2728 w 0"/>
                      <a:gd name="connsiteY4" fmla="*/ 7365 h 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>
                        <a:moveTo>
                          <a:pt x="2728" y="7365"/>
                        </a:moveTo>
                        <a:lnTo>
                          <a:pt x="2728" y="0"/>
                        </a:lnTo>
                        <a:lnTo>
                          <a:pt x="0" y="1637"/>
                        </a:lnTo>
                        <a:lnTo>
                          <a:pt x="0" y="7365"/>
                        </a:lnTo>
                        <a:cubicBezTo>
                          <a:pt x="955" y="7228"/>
                          <a:pt x="1909" y="7228"/>
                          <a:pt x="2728" y="7365"/>
                        </a:cubicBezTo>
                        <a:close/>
                      </a:path>
                    </a:pathLst>
                  </a:custGeom>
                  <a:solidFill>
                    <a:srgbClr val="F1F5F9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33" name="Freeform: Shape 332">
                    <a:extLst>
                      <a:ext uri="{FF2B5EF4-FFF2-40B4-BE49-F238E27FC236}">
                        <a16:creationId xmlns:a16="http://schemas.microsoft.com/office/drawing/2014/main" id="{912983F9-A56C-461D-B5B0-2E74716E8142}"/>
                      </a:ext>
                    </a:extLst>
                  </p:cNvPr>
                  <p:cNvSpPr/>
                  <p:nvPr/>
                </p:nvSpPr>
                <p:spPr>
                  <a:xfrm>
                    <a:off x="5370287" y="2212744"/>
                    <a:ext cx="13638" cy="27276"/>
                  </a:xfrm>
                  <a:custGeom>
                    <a:avLst/>
                    <a:gdLst>
                      <a:gd name="connsiteX0" fmla="*/ 8319 w 0"/>
                      <a:gd name="connsiteY0" fmla="*/ 26185 h 27276"/>
                      <a:gd name="connsiteX1" fmla="*/ 8319 w 0"/>
                      <a:gd name="connsiteY1" fmla="*/ 0 h 27276"/>
                      <a:gd name="connsiteX2" fmla="*/ 6137 w 0"/>
                      <a:gd name="connsiteY2" fmla="*/ 955 h 27276"/>
                      <a:gd name="connsiteX3" fmla="*/ 0 w 0"/>
                      <a:gd name="connsiteY3" fmla="*/ 6546 h 27276"/>
                      <a:gd name="connsiteX4" fmla="*/ 0 w 0"/>
                      <a:gd name="connsiteY4" fmla="*/ 29049 h 27276"/>
                      <a:gd name="connsiteX5" fmla="*/ 6137 w 0"/>
                      <a:gd name="connsiteY5" fmla="*/ 27549 h 27276"/>
                      <a:gd name="connsiteX6" fmla="*/ 8319 w 0"/>
                      <a:gd name="connsiteY6" fmla="*/ 26185 h 27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h="27276">
                        <a:moveTo>
                          <a:pt x="8319" y="26185"/>
                        </a:moveTo>
                        <a:lnTo>
                          <a:pt x="8319" y="0"/>
                        </a:lnTo>
                        <a:cubicBezTo>
                          <a:pt x="7637" y="273"/>
                          <a:pt x="6956" y="545"/>
                          <a:pt x="6137" y="955"/>
                        </a:cubicBezTo>
                        <a:cubicBezTo>
                          <a:pt x="3955" y="2182"/>
                          <a:pt x="1773" y="4228"/>
                          <a:pt x="0" y="6546"/>
                        </a:cubicBezTo>
                        <a:lnTo>
                          <a:pt x="0" y="29049"/>
                        </a:lnTo>
                        <a:cubicBezTo>
                          <a:pt x="1773" y="29322"/>
                          <a:pt x="3955" y="28776"/>
                          <a:pt x="6137" y="27549"/>
                        </a:cubicBezTo>
                        <a:cubicBezTo>
                          <a:pt x="6956" y="27140"/>
                          <a:pt x="7637" y="26731"/>
                          <a:pt x="8319" y="26185"/>
                        </a:cubicBezTo>
                        <a:close/>
                      </a:path>
                    </a:pathLst>
                  </a:custGeom>
                  <a:solidFill>
                    <a:srgbClr val="F1F5F9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34" name="Freeform: Shape 333">
                    <a:extLst>
                      <a:ext uri="{FF2B5EF4-FFF2-40B4-BE49-F238E27FC236}">
                        <a16:creationId xmlns:a16="http://schemas.microsoft.com/office/drawing/2014/main" id="{34EBB78D-2469-4248-A200-828D31824117}"/>
                      </a:ext>
                    </a:extLst>
                  </p:cNvPr>
                  <p:cNvSpPr/>
                  <p:nvPr/>
                </p:nvSpPr>
                <p:spPr>
                  <a:xfrm>
                    <a:off x="5370287" y="2248204"/>
                    <a:ext cx="13638" cy="13638"/>
                  </a:xfrm>
                  <a:custGeom>
                    <a:avLst/>
                    <a:gdLst>
                      <a:gd name="connsiteX0" fmla="*/ 0 w 0"/>
                      <a:gd name="connsiteY0" fmla="*/ 1500 h 0"/>
                      <a:gd name="connsiteX1" fmla="*/ 0 w 0"/>
                      <a:gd name="connsiteY1" fmla="*/ 5728 h 0"/>
                      <a:gd name="connsiteX2" fmla="*/ 4773 w 0"/>
                      <a:gd name="connsiteY2" fmla="*/ 3000 h 0"/>
                      <a:gd name="connsiteX3" fmla="*/ 4773 w 0"/>
                      <a:gd name="connsiteY3" fmla="*/ 0 h 0"/>
                      <a:gd name="connsiteX4" fmla="*/ 0 w 0"/>
                      <a:gd name="connsiteY4" fmla="*/ 1500 h 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>
                        <a:moveTo>
                          <a:pt x="0" y="1500"/>
                        </a:moveTo>
                        <a:lnTo>
                          <a:pt x="0" y="5728"/>
                        </a:lnTo>
                        <a:lnTo>
                          <a:pt x="4773" y="3000"/>
                        </a:lnTo>
                        <a:lnTo>
                          <a:pt x="4773" y="0"/>
                        </a:lnTo>
                        <a:cubicBezTo>
                          <a:pt x="3137" y="682"/>
                          <a:pt x="1500" y="1227"/>
                          <a:pt x="0" y="1500"/>
                        </a:cubicBezTo>
                        <a:close/>
                      </a:path>
                    </a:pathLst>
                  </a:custGeom>
                  <a:solidFill>
                    <a:srgbClr val="F1F5F9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35" name="Freeform: Shape 334">
                    <a:extLst>
                      <a:ext uri="{FF2B5EF4-FFF2-40B4-BE49-F238E27FC236}">
                        <a16:creationId xmlns:a16="http://schemas.microsoft.com/office/drawing/2014/main" id="{2B136BE3-C0A0-4337-A1E9-590C65899F19}"/>
                      </a:ext>
                    </a:extLst>
                  </p:cNvPr>
                  <p:cNvSpPr/>
                  <p:nvPr/>
                </p:nvSpPr>
                <p:spPr>
                  <a:xfrm>
                    <a:off x="5381061" y="2212199"/>
                    <a:ext cx="13638" cy="13638"/>
                  </a:xfrm>
                  <a:custGeom>
                    <a:avLst/>
                    <a:gdLst>
                      <a:gd name="connsiteX0" fmla="*/ 4364 w 0"/>
                      <a:gd name="connsiteY0" fmla="*/ 18003 h 13638"/>
                      <a:gd name="connsiteX1" fmla="*/ 4364 w 0"/>
                      <a:gd name="connsiteY1" fmla="*/ 1364 h 13638"/>
                      <a:gd name="connsiteX2" fmla="*/ 3410 w 0"/>
                      <a:gd name="connsiteY2" fmla="*/ 682 h 13638"/>
                      <a:gd name="connsiteX3" fmla="*/ 0 w 0"/>
                      <a:gd name="connsiteY3" fmla="*/ 0 h 13638"/>
                      <a:gd name="connsiteX4" fmla="*/ 0 w 0"/>
                      <a:gd name="connsiteY4" fmla="*/ 24413 h 13638"/>
                      <a:gd name="connsiteX5" fmla="*/ 3819 w 0"/>
                      <a:gd name="connsiteY5" fmla="*/ 19230 h 13638"/>
                      <a:gd name="connsiteX6" fmla="*/ 4364 w 0"/>
                      <a:gd name="connsiteY6" fmla="*/ 18003 h 13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h="13638">
                        <a:moveTo>
                          <a:pt x="4364" y="18003"/>
                        </a:moveTo>
                        <a:lnTo>
                          <a:pt x="4364" y="1364"/>
                        </a:lnTo>
                        <a:cubicBezTo>
                          <a:pt x="4092" y="1091"/>
                          <a:pt x="3682" y="818"/>
                          <a:pt x="3410" y="682"/>
                        </a:cubicBezTo>
                        <a:cubicBezTo>
                          <a:pt x="2455" y="136"/>
                          <a:pt x="1227" y="0"/>
                          <a:pt x="0" y="0"/>
                        </a:cubicBezTo>
                        <a:lnTo>
                          <a:pt x="0" y="24413"/>
                        </a:lnTo>
                        <a:cubicBezTo>
                          <a:pt x="1364" y="22912"/>
                          <a:pt x="2728" y="21139"/>
                          <a:pt x="3819" y="19230"/>
                        </a:cubicBezTo>
                        <a:cubicBezTo>
                          <a:pt x="3955" y="18821"/>
                          <a:pt x="4228" y="18412"/>
                          <a:pt x="4364" y="18003"/>
                        </a:cubicBezTo>
                        <a:close/>
                      </a:path>
                    </a:pathLst>
                  </a:custGeom>
                  <a:solidFill>
                    <a:srgbClr val="F1F5F9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36" name="Freeform: Shape 335">
                    <a:extLst>
                      <a:ext uri="{FF2B5EF4-FFF2-40B4-BE49-F238E27FC236}">
                        <a16:creationId xmlns:a16="http://schemas.microsoft.com/office/drawing/2014/main" id="{3FD599DD-2767-41B7-959B-879A48760DB0}"/>
                      </a:ext>
                    </a:extLst>
                  </p:cNvPr>
                  <p:cNvSpPr/>
                  <p:nvPr/>
                </p:nvSpPr>
                <p:spPr>
                  <a:xfrm>
                    <a:off x="5378606" y="2244249"/>
                    <a:ext cx="13638" cy="13638"/>
                  </a:xfrm>
                  <a:custGeom>
                    <a:avLst/>
                    <a:gdLst>
                      <a:gd name="connsiteX0" fmla="*/ 0 w 0"/>
                      <a:gd name="connsiteY0" fmla="*/ 1773 h 0"/>
                      <a:gd name="connsiteX1" fmla="*/ 0 w 0"/>
                      <a:gd name="connsiteY1" fmla="*/ 7092 h 0"/>
                      <a:gd name="connsiteX2" fmla="*/ 2455 w 0"/>
                      <a:gd name="connsiteY2" fmla="*/ 5728 h 0"/>
                      <a:gd name="connsiteX3" fmla="*/ 2455 w 0"/>
                      <a:gd name="connsiteY3" fmla="*/ 0 h 0"/>
                      <a:gd name="connsiteX4" fmla="*/ 0 w 0"/>
                      <a:gd name="connsiteY4" fmla="*/ 1773 h 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>
                        <a:moveTo>
                          <a:pt x="0" y="1773"/>
                        </a:moveTo>
                        <a:lnTo>
                          <a:pt x="0" y="7092"/>
                        </a:lnTo>
                        <a:lnTo>
                          <a:pt x="2455" y="5728"/>
                        </a:lnTo>
                        <a:lnTo>
                          <a:pt x="2455" y="0"/>
                        </a:lnTo>
                        <a:cubicBezTo>
                          <a:pt x="1637" y="545"/>
                          <a:pt x="818" y="1227"/>
                          <a:pt x="0" y="1773"/>
                        </a:cubicBezTo>
                        <a:close/>
                      </a:path>
                    </a:pathLst>
                  </a:custGeom>
                  <a:solidFill>
                    <a:srgbClr val="F1F5F9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37" name="Freeform: Shape 336">
                    <a:extLst>
                      <a:ext uri="{FF2B5EF4-FFF2-40B4-BE49-F238E27FC236}">
                        <a16:creationId xmlns:a16="http://schemas.microsoft.com/office/drawing/2014/main" id="{E48E842B-7B0F-48BD-8898-61A996A1DCD6}"/>
                      </a:ext>
                    </a:extLst>
                  </p:cNvPr>
                  <p:cNvSpPr/>
                  <p:nvPr/>
                </p:nvSpPr>
                <p:spPr>
                  <a:xfrm>
                    <a:off x="5375742" y="2247112"/>
                    <a:ext cx="13638" cy="13638"/>
                  </a:xfrm>
                  <a:custGeom>
                    <a:avLst/>
                    <a:gdLst>
                      <a:gd name="connsiteX0" fmla="*/ 682 w 0"/>
                      <a:gd name="connsiteY0" fmla="*/ 273 h 0"/>
                      <a:gd name="connsiteX1" fmla="*/ 0 w 0"/>
                      <a:gd name="connsiteY1" fmla="*/ 682 h 0"/>
                      <a:gd name="connsiteX2" fmla="*/ 0 w 0"/>
                      <a:gd name="connsiteY2" fmla="*/ 3682 h 0"/>
                      <a:gd name="connsiteX3" fmla="*/ 1227 w 0"/>
                      <a:gd name="connsiteY3" fmla="*/ 3000 h 0"/>
                      <a:gd name="connsiteX4" fmla="*/ 1227 w 0"/>
                      <a:gd name="connsiteY4" fmla="*/ 0 h 0"/>
                      <a:gd name="connsiteX5" fmla="*/ 682 w 0"/>
                      <a:gd name="connsiteY5" fmla="*/ 273 h 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>
                        <a:moveTo>
                          <a:pt x="682" y="273"/>
                        </a:moveTo>
                        <a:cubicBezTo>
                          <a:pt x="409" y="409"/>
                          <a:pt x="273" y="546"/>
                          <a:pt x="0" y="682"/>
                        </a:cubicBezTo>
                        <a:lnTo>
                          <a:pt x="0" y="3682"/>
                        </a:lnTo>
                        <a:lnTo>
                          <a:pt x="1227" y="3000"/>
                        </a:lnTo>
                        <a:lnTo>
                          <a:pt x="1227" y="0"/>
                        </a:lnTo>
                        <a:cubicBezTo>
                          <a:pt x="1091" y="137"/>
                          <a:pt x="955" y="137"/>
                          <a:pt x="682" y="273"/>
                        </a:cubicBezTo>
                        <a:close/>
                      </a:path>
                    </a:pathLst>
                  </a:custGeom>
                  <a:solidFill>
                    <a:srgbClr val="F1F5F9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38" name="Freeform: Shape 337">
                    <a:extLst>
                      <a:ext uri="{FF2B5EF4-FFF2-40B4-BE49-F238E27FC236}">
                        <a16:creationId xmlns:a16="http://schemas.microsoft.com/office/drawing/2014/main" id="{DECC73E0-5DFE-4486-B92B-6933D41F73FC}"/>
                      </a:ext>
                    </a:extLst>
                  </p:cNvPr>
                  <p:cNvSpPr/>
                  <p:nvPr/>
                </p:nvSpPr>
                <p:spPr>
                  <a:xfrm>
                    <a:off x="5382698" y="2239202"/>
                    <a:ext cx="13638" cy="13638"/>
                  </a:xfrm>
                  <a:custGeom>
                    <a:avLst/>
                    <a:gdLst>
                      <a:gd name="connsiteX0" fmla="*/ 0 w 0"/>
                      <a:gd name="connsiteY0" fmla="*/ 3273 h 0"/>
                      <a:gd name="connsiteX1" fmla="*/ 0 w 0"/>
                      <a:gd name="connsiteY1" fmla="*/ 7501 h 0"/>
                      <a:gd name="connsiteX2" fmla="*/ 2728 w 0"/>
                      <a:gd name="connsiteY2" fmla="*/ 5865 h 0"/>
                      <a:gd name="connsiteX3" fmla="*/ 2728 w 0"/>
                      <a:gd name="connsiteY3" fmla="*/ 0 h 0"/>
                      <a:gd name="connsiteX4" fmla="*/ 0 w 0"/>
                      <a:gd name="connsiteY4" fmla="*/ 3273 h 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>
                        <a:moveTo>
                          <a:pt x="0" y="3273"/>
                        </a:moveTo>
                        <a:lnTo>
                          <a:pt x="0" y="7501"/>
                        </a:lnTo>
                        <a:lnTo>
                          <a:pt x="2728" y="5865"/>
                        </a:lnTo>
                        <a:lnTo>
                          <a:pt x="2728" y="0"/>
                        </a:lnTo>
                        <a:cubicBezTo>
                          <a:pt x="1909" y="1364"/>
                          <a:pt x="955" y="2318"/>
                          <a:pt x="0" y="3273"/>
                        </a:cubicBezTo>
                        <a:close/>
                      </a:path>
                    </a:pathLst>
                  </a:custGeom>
                  <a:solidFill>
                    <a:srgbClr val="F1F5F9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339" name="Freeform: Shape 338">
                    <a:extLst>
                      <a:ext uri="{FF2B5EF4-FFF2-40B4-BE49-F238E27FC236}">
                        <a16:creationId xmlns:a16="http://schemas.microsoft.com/office/drawing/2014/main" id="{26B39F7B-E86A-43F2-A80F-97B90818C910}"/>
                      </a:ext>
                    </a:extLst>
                  </p:cNvPr>
                  <p:cNvSpPr/>
                  <p:nvPr/>
                </p:nvSpPr>
                <p:spPr>
                  <a:xfrm>
                    <a:off x="5387471" y="2227064"/>
                    <a:ext cx="13638" cy="13638"/>
                  </a:xfrm>
                  <a:custGeom>
                    <a:avLst/>
                    <a:gdLst>
                      <a:gd name="connsiteX0" fmla="*/ 1773 w 0"/>
                      <a:gd name="connsiteY0" fmla="*/ 6683 h 13638"/>
                      <a:gd name="connsiteX1" fmla="*/ 0 w 0"/>
                      <a:gd name="connsiteY1" fmla="*/ 9547 h 13638"/>
                      <a:gd name="connsiteX2" fmla="*/ 0 w 0"/>
                      <a:gd name="connsiteY2" fmla="*/ 16911 h 13638"/>
                      <a:gd name="connsiteX3" fmla="*/ 4773 w 0"/>
                      <a:gd name="connsiteY3" fmla="*/ 14184 h 13638"/>
                      <a:gd name="connsiteX4" fmla="*/ 4773 w 0"/>
                      <a:gd name="connsiteY4" fmla="*/ 0 h 13638"/>
                      <a:gd name="connsiteX5" fmla="*/ 1773 w 0"/>
                      <a:gd name="connsiteY5" fmla="*/ 6683 h 13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h="13638">
                        <a:moveTo>
                          <a:pt x="1773" y="6683"/>
                        </a:moveTo>
                        <a:cubicBezTo>
                          <a:pt x="1227" y="7637"/>
                          <a:pt x="545" y="8592"/>
                          <a:pt x="0" y="9547"/>
                        </a:cubicBezTo>
                        <a:lnTo>
                          <a:pt x="0" y="16911"/>
                        </a:lnTo>
                        <a:lnTo>
                          <a:pt x="4773" y="14184"/>
                        </a:lnTo>
                        <a:lnTo>
                          <a:pt x="4773" y="0"/>
                        </a:lnTo>
                        <a:cubicBezTo>
                          <a:pt x="3955" y="2318"/>
                          <a:pt x="3000" y="4501"/>
                          <a:pt x="1773" y="6683"/>
                        </a:cubicBezTo>
                        <a:close/>
                      </a:path>
                    </a:pathLst>
                  </a:custGeom>
                  <a:solidFill>
                    <a:srgbClr val="F1F5F9"/>
                  </a:solidFill>
                  <a:ln w="136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320" name="Freeform: Shape 319">
                  <a:extLst>
                    <a:ext uri="{FF2B5EF4-FFF2-40B4-BE49-F238E27FC236}">
                      <a16:creationId xmlns:a16="http://schemas.microsoft.com/office/drawing/2014/main" id="{8CACF0A2-5534-4119-89B8-2535369D62EF}"/>
                    </a:ext>
                  </a:extLst>
                </p:cNvPr>
                <p:cNvSpPr/>
                <p:nvPr/>
              </p:nvSpPr>
              <p:spPr>
                <a:xfrm>
                  <a:off x="5342260" y="2205628"/>
                  <a:ext cx="40915" cy="68191"/>
                </a:xfrm>
                <a:custGeom>
                  <a:avLst/>
                  <a:gdLst>
                    <a:gd name="connsiteX0" fmla="*/ 45620 w 40914"/>
                    <a:gd name="connsiteY0" fmla="*/ 979 h 68191"/>
                    <a:gd name="connsiteX1" fmla="*/ 22162 w 40914"/>
                    <a:gd name="connsiteY1" fmla="*/ 15026 h 68191"/>
                    <a:gd name="connsiteX2" fmla="*/ 21071 w 40914"/>
                    <a:gd name="connsiteY2" fmla="*/ 40666 h 68191"/>
                    <a:gd name="connsiteX3" fmla="*/ 18616 w 40914"/>
                    <a:gd name="connsiteY3" fmla="*/ 44894 h 68191"/>
                    <a:gd name="connsiteX4" fmla="*/ 17661 w 40914"/>
                    <a:gd name="connsiteY4" fmla="*/ 44485 h 68191"/>
                    <a:gd name="connsiteX5" fmla="*/ 14525 w 40914"/>
                    <a:gd name="connsiteY5" fmla="*/ 46394 h 68191"/>
                    <a:gd name="connsiteX6" fmla="*/ 614 w 40914"/>
                    <a:gd name="connsiteY6" fmla="*/ 71216 h 68191"/>
                    <a:gd name="connsiteX7" fmla="*/ 614 w 40914"/>
                    <a:gd name="connsiteY7" fmla="*/ 74761 h 68191"/>
                    <a:gd name="connsiteX8" fmla="*/ 5933 w 40914"/>
                    <a:gd name="connsiteY8" fmla="*/ 77626 h 68191"/>
                    <a:gd name="connsiteX9" fmla="*/ 9069 w 40914"/>
                    <a:gd name="connsiteY9" fmla="*/ 75716 h 68191"/>
                    <a:gd name="connsiteX10" fmla="*/ 22980 w 40914"/>
                    <a:gd name="connsiteY10" fmla="*/ 50895 h 68191"/>
                    <a:gd name="connsiteX11" fmla="*/ 22980 w 40914"/>
                    <a:gd name="connsiteY11" fmla="*/ 47349 h 68191"/>
                    <a:gd name="connsiteX12" fmla="*/ 22026 w 40914"/>
                    <a:gd name="connsiteY12" fmla="*/ 46940 h 68191"/>
                    <a:gd name="connsiteX13" fmla="*/ 24481 w 40914"/>
                    <a:gd name="connsiteY13" fmla="*/ 42712 h 68191"/>
                    <a:gd name="connsiteX14" fmla="*/ 46029 w 40914"/>
                    <a:gd name="connsiteY14" fmla="*/ 27846 h 68191"/>
                    <a:gd name="connsiteX15" fmla="*/ 45620 w 40914"/>
                    <a:gd name="connsiteY15" fmla="*/ 979 h 68191"/>
                    <a:gd name="connsiteX16" fmla="*/ 43301 w 40914"/>
                    <a:gd name="connsiteY16" fmla="*/ 26209 h 68191"/>
                    <a:gd name="connsiteX17" fmla="*/ 25572 w 40914"/>
                    <a:gd name="connsiteY17" fmla="*/ 36847 h 68191"/>
                    <a:gd name="connsiteX18" fmla="*/ 25163 w 40914"/>
                    <a:gd name="connsiteY18" fmla="*/ 16526 h 68191"/>
                    <a:gd name="connsiteX19" fmla="*/ 42892 w 40914"/>
                    <a:gd name="connsiteY19" fmla="*/ 5888 h 68191"/>
                    <a:gd name="connsiteX20" fmla="*/ 43301 w 40914"/>
                    <a:gd name="connsiteY20" fmla="*/ 26209 h 6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0914" h="68191">
                      <a:moveTo>
                        <a:pt x="45620" y="979"/>
                      </a:moveTo>
                      <a:cubicBezTo>
                        <a:pt x="39073" y="-2567"/>
                        <a:pt x="28572" y="3843"/>
                        <a:pt x="22162" y="15026"/>
                      </a:cubicBezTo>
                      <a:cubicBezTo>
                        <a:pt x="16434" y="25255"/>
                        <a:pt x="16025" y="36165"/>
                        <a:pt x="21071" y="40666"/>
                      </a:cubicBezTo>
                      <a:lnTo>
                        <a:pt x="18616" y="44894"/>
                      </a:lnTo>
                      <a:lnTo>
                        <a:pt x="17661" y="44485"/>
                      </a:lnTo>
                      <a:cubicBezTo>
                        <a:pt x="16843" y="44075"/>
                        <a:pt x="15343" y="44894"/>
                        <a:pt x="14525" y="46394"/>
                      </a:cubicBezTo>
                      <a:lnTo>
                        <a:pt x="614" y="71216"/>
                      </a:lnTo>
                      <a:cubicBezTo>
                        <a:pt x="-205" y="72716"/>
                        <a:pt x="-205" y="74216"/>
                        <a:pt x="614" y="74761"/>
                      </a:cubicBezTo>
                      <a:lnTo>
                        <a:pt x="5933" y="77626"/>
                      </a:lnTo>
                      <a:cubicBezTo>
                        <a:pt x="6751" y="78035"/>
                        <a:pt x="8251" y="77216"/>
                        <a:pt x="9069" y="75716"/>
                      </a:cubicBezTo>
                      <a:lnTo>
                        <a:pt x="22980" y="50895"/>
                      </a:lnTo>
                      <a:cubicBezTo>
                        <a:pt x="23799" y="49394"/>
                        <a:pt x="23799" y="47894"/>
                        <a:pt x="22980" y="47349"/>
                      </a:cubicBezTo>
                      <a:lnTo>
                        <a:pt x="22026" y="46940"/>
                      </a:lnTo>
                      <a:lnTo>
                        <a:pt x="24481" y="42712"/>
                      </a:lnTo>
                      <a:cubicBezTo>
                        <a:pt x="31027" y="44348"/>
                        <a:pt x="40301" y="38211"/>
                        <a:pt x="46029" y="27846"/>
                      </a:cubicBezTo>
                      <a:cubicBezTo>
                        <a:pt x="52439" y="16526"/>
                        <a:pt x="52302" y="4525"/>
                        <a:pt x="45620" y="979"/>
                      </a:cubicBezTo>
                      <a:close/>
                      <a:moveTo>
                        <a:pt x="43301" y="26209"/>
                      </a:moveTo>
                      <a:cubicBezTo>
                        <a:pt x="38528" y="34802"/>
                        <a:pt x="30481" y="39575"/>
                        <a:pt x="25572" y="36847"/>
                      </a:cubicBezTo>
                      <a:cubicBezTo>
                        <a:pt x="20662" y="34120"/>
                        <a:pt x="20389" y="25118"/>
                        <a:pt x="25163" y="16526"/>
                      </a:cubicBezTo>
                      <a:cubicBezTo>
                        <a:pt x="29936" y="7934"/>
                        <a:pt x="37982" y="3161"/>
                        <a:pt x="42892" y="5888"/>
                      </a:cubicBezTo>
                      <a:cubicBezTo>
                        <a:pt x="47938" y="8616"/>
                        <a:pt x="48075" y="17617"/>
                        <a:pt x="43301" y="26209"/>
                      </a:cubicBezTo>
                      <a:close/>
                    </a:path>
                  </a:pathLst>
                </a:custGeom>
                <a:solidFill>
                  <a:srgbClr val="F1F5F9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295" name="Graphic 4">
              <a:extLst>
                <a:ext uri="{FF2B5EF4-FFF2-40B4-BE49-F238E27FC236}">
                  <a16:creationId xmlns:a16="http://schemas.microsoft.com/office/drawing/2014/main" id="{57364390-E65C-4C02-B46B-60F08806C8E8}"/>
                </a:ext>
              </a:extLst>
            </p:cNvPr>
            <p:cNvGrpSpPr/>
            <p:nvPr/>
          </p:nvGrpSpPr>
          <p:grpSpPr>
            <a:xfrm>
              <a:off x="5448434" y="2253551"/>
              <a:ext cx="27276" cy="68191"/>
              <a:chOff x="5448434" y="2253551"/>
              <a:chExt cx="27276" cy="68191"/>
            </a:xfrm>
            <a:solidFill>
              <a:schemeClr val="accent1"/>
            </a:solidFill>
          </p:grpSpPr>
          <p:grpSp>
            <p:nvGrpSpPr>
              <p:cNvPr id="313" name="Graphic 4">
                <a:extLst>
                  <a:ext uri="{FF2B5EF4-FFF2-40B4-BE49-F238E27FC236}">
                    <a16:creationId xmlns:a16="http://schemas.microsoft.com/office/drawing/2014/main" id="{652D0360-CA5D-4B6B-86C2-D34AFE171F3E}"/>
                  </a:ext>
                </a:extLst>
              </p:cNvPr>
              <p:cNvGrpSpPr/>
              <p:nvPr/>
            </p:nvGrpSpPr>
            <p:grpSpPr>
              <a:xfrm>
                <a:off x="5448434" y="2253551"/>
                <a:ext cx="27276" cy="68191"/>
                <a:chOff x="5448434" y="2253551"/>
                <a:chExt cx="27276" cy="68191"/>
              </a:xfrm>
              <a:solidFill>
                <a:srgbClr val="F1F5F9"/>
              </a:solidFill>
            </p:grpSpPr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id="{F24D14F9-46EC-451F-856A-E234D121B120}"/>
                    </a:ext>
                  </a:extLst>
                </p:cNvPr>
                <p:cNvSpPr/>
                <p:nvPr/>
              </p:nvSpPr>
              <p:spPr>
                <a:xfrm>
                  <a:off x="5460708" y="2316383"/>
                  <a:ext cx="13638" cy="13638"/>
                </a:xfrm>
                <a:custGeom>
                  <a:avLst/>
                  <a:gdLst>
                    <a:gd name="connsiteX0" fmla="*/ 4910 w 0"/>
                    <a:gd name="connsiteY0" fmla="*/ 693 h 0"/>
                    <a:gd name="connsiteX1" fmla="*/ 4910 w 0"/>
                    <a:gd name="connsiteY1" fmla="*/ 693 h 0"/>
                    <a:gd name="connsiteX2" fmla="*/ 0 w 0"/>
                    <a:gd name="connsiteY2" fmla="*/ 9149 h 0"/>
                    <a:gd name="connsiteX3" fmla="*/ 4910 w 0"/>
                    <a:gd name="connsiteY3" fmla="*/ 12150 h 0"/>
                    <a:gd name="connsiteX4" fmla="*/ 4910 w 0"/>
                    <a:gd name="connsiteY4" fmla="*/ 12150 h 0"/>
                    <a:gd name="connsiteX5" fmla="*/ 9820 w 0"/>
                    <a:gd name="connsiteY5" fmla="*/ 3694 h 0"/>
                    <a:gd name="connsiteX6" fmla="*/ 4910 w 0"/>
                    <a:gd name="connsiteY6" fmla="*/ 693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>
                      <a:moveTo>
                        <a:pt x="4910" y="693"/>
                      </a:moveTo>
                      <a:cubicBezTo>
                        <a:pt x="4910" y="693"/>
                        <a:pt x="4910" y="693"/>
                        <a:pt x="4910" y="693"/>
                      </a:cubicBezTo>
                      <a:cubicBezTo>
                        <a:pt x="2182" y="2330"/>
                        <a:pt x="0" y="6012"/>
                        <a:pt x="0" y="9149"/>
                      </a:cubicBezTo>
                      <a:cubicBezTo>
                        <a:pt x="0" y="12286"/>
                        <a:pt x="2182" y="13650"/>
                        <a:pt x="4910" y="12150"/>
                      </a:cubicBezTo>
                      <a:cubicBezTo>
                        <a:pt x="4910" y="12150"/>
                        <a:pt x="4910" y="12150"/>
                        <a:pt x="4910" y="12150"/>
                      </a:cubicBezTo>
                      <a:cubicBezTo>
                        <a:pt x="7637" y="10649"/>
                        <a:pt x="9820" y="6831"/>
                        <a:pt x="9820" y="3694"/>
                      </a:cubicBezTo>
                      <a:cubicBezTo>
                        <a:pt x="9820" y="421"/>
                        <a:pt x="7637" y="-943"/>
                        <a:pt x="4910" y="693"/>
                      </a:cubicBezTo>
                      <a:close/>
                    </a:path>
                  </a:pathLst>
                </a:custGeom>
                <a:solidFill>
                  <a:srgbClr val="F1F5F9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676DC999-6B26-4DFF-9B87-BCEE5A6BE443}"/>
                    </a:ext>
                  </a:extLst>
                </p:cNvPr>
                <p:cNvSpPr/>
                <p:nvPr/>
              </p:nvSpPr>
              <p:spPr>
                <a:xfrm>
                  <a:off x="5448434" y="2253551"/>
                  <a:ext cx="27276" cy="54553"/>
                </a:xfrm>
                <a:custGeom>
                  <a:avLst/>
                  <a:gdLst>
                    <a:gd name="connsiteX0" fmla="*/ 17048 w 27276"/>
                    <a:gd name="connsiteY0" fmla="*/ 59298 h 54552"/>
                    <a:gd name="connsiteX1" fmla="*/ 17184 w 27276"/>
                    <a:gd name="connsiteY1" fmla="*/ 59025 h 54552"/>
                    <a:gd name="connsiteX2" fmla="*/ 34232 w 27276"/>
                    <a:gd name="connsiteY2" fmla="*/ 12519 h 54552"/>
                    <a:gd name="connsiteX3" fmla="*/ 17184 w 27276"/>
                    <a:gd name="connsiteY3" fmla="*/ 2290 h 54552"/>
                    <a:gd name="connsiteX4" fmla="*/ 17048 w 27276"/>
                    <a:gd name="connsiteY4" fmla="*/ 2427 h 54552"/>
                    <a:gd name="connsiteX5" fmla="*/ 0 w 27276"/>
                    <a:gd name="connsiteY5" fmla="*/ 32158 h 54552"/>
                    <a:gd name="connsiteX6" fmla="*/ 17048 w 27276"/>
                    <a:gd name="connsiteY6" fmla="*/ 59298 h 54552"/>
                    <a:gd name="connsiteX7" fmla="*/ 17184 w 27276"/>
                    <a:gd name="connsiteY7" fmla="*/ 11564 h 54552"/>
                    <a:gd name="connsiteX8" fmla="*/ 24003 w 27276"/>
                    <a:gd name="connsiteY8" fmla="*/ 10882 h 54552"/>
                    <a:gd name="connsiteX9" fmla="*/ 26867 w 27276"/>
                    <a:gd name="connsiteY9" fmla="*/ 17156 h 54552"/>
                    <a:gd name="connsiteX10" fmla="*/ 17184 w 27276"/>
                    <a:gd name="connsiteY10" fmla="*/ 33931 h 54552"/>
                    <a:gd name="connsiteX11" fmla="*/ 7501 w 27276"/>
                    <a:gd name="connsiteY11" fmla="*/ 28339 h 54552"/>
                    <a:gd name="connsiteX12" fmla="*/ 17184 w 27276"/>
                    <a:gd name="connsiteY12" fmla="*/ 11564 h 54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276" h="54552">
                      <a:moveTo>
                        <a:pt x="17048" y="59298"/>
                      </a:moveTo>
                      <a:cubicBezTo>
                        <a:pt x="17048" y="59298"/>
                        <a:pt x="17184" y="59162"/>
                        <a:pt x="17184" y="59025"/>
                      </a:cubicBezTo>
                      <a:cubicBezTo>
                        <a:pt x="18821" y="56434"/>
                        <a:pt x="34232" y="31476"/>
                        <a:pt x="34232" y="12519"/>
                      </a:cubicBezTo>
                      <a:cubicBezTo>
                        <a:pt x="34232" y="1472"/>
                        <a:pt x="26731" y="-3165"/>
                        <a:pt x="17184" y="2290"/>
                      </a:cubicBezTo>
                      <a:cubicBezTo>
                        <a:pt x="17184" y="2290"/>
                        <a:pt x="17048" y="2290"/>
                        <a:pt x="17048" y="2427"/>
                      </a:cubicBezTo>
                      <a:cubicBezTo>
                        <a:pt x="7637" y="7882"/>
                        <a:pt x="0" y="21111"/>
                        <a:pt x="0" y="32158"/>
                      </a:cubicBezTo>
                      <a:cubicBezTo>
                        <a:pt x="0" y="51933"/>
                        <a:pt x="16639" y="59162"/>
                        <a:pt x="17048" y="59298"/>
                      </a:cubicBezTo>
                      <a:close/>
                      <a:moveTo>
                        <a:pt x="17184" y="11564"/>
                      </a:moveTo>
                      <a:cubicBezTo>
                        <a:pt x="19912" y="10064"/>
                        <a:pt x="22230" y="9928"/>
                        <a:pt x="24003" y="10882"/>
                      </a:cubicBezTo>
                      <a:cubicBezTo>
                        <a:pt x="25776" y="11837"/>
                        <a:pt x="26867" y="14019"/>
                        <a:pt x="26867" y="17156"/>
                      </a:cubicBezTo>
                      <a:cubicBezTo>
                        <a:pt x="26867" y="23293"/>
                        <a:pt x="22503" y="30931"/>
                        <a:pt x="17184" y="33931"/>
                      </a:cubicBezTo>
                      <a:cubicBezTo>
                        <a:pt x="11865" y="37068"/>
                        <a:pt x="7501" y="34476"/>
                        <a:pt x="7501" y="28339"/>
                      </a:cubicBezTo>
                      <a:cubicBezTo>
                        <a:pt x="7365" y="22202"/>
                        <a:pt x="11729" y="14701"/>
                        <a:pt x="17184" y="11564"/>
                      </a:cubicBezTo>
                      <a:close/>
                    </a:path>
                  </a:pathLst>
                </a:custGeom>
                <a:solidFill>
                  <a:srgbClr val="F1F5F9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B5D4FA7-B345-4DDE-9C5C-7236F8801BB5}"/>
                  </a:ext>
                </a:extLst>
              </p:cNvPr>
              <p:cNvSpPr/>
              <p:nvPr/>
            </p:nvSpPr>
            <p:spPr>
              <a:xfrm>
                <a:off x="5425931" y="2226792"/>
                <a:ext cx="68191" cy="136382"/>
              </a:xfrm>
              <a:custGeom>
                <a:avLst/>
                <a:gdLst>
                  <a:gd name="connsiteX0" fmla="*/ 0 w 68191"/>
                  <a:gd name="connsiteY0" fmla="*/ 45688 h 136382"/>
                  <a:gd name="connsiteX1" fmla="*/ 137 w 68191"/>
                  <a:gd name="connsiteY1" fmla="*/ 136655 h 136382"/>
                  <a:gd name="connsiteX2" fmla="*/ 79374 w 68191"/>
                  <a:gd name="connsiteY2" fmla="*/ 90830 h 136382"/>
                  <a:gd name="connsiteX3" fmla="*/ 79102 w 68191"/>
                  <a:gd name="connsiteY3" fmla="*/ 0 h 13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191" h="136382">
                    <a:moveTo>
                      <a:pt x="0" y="45688"/>
                    </a:moveTo>
                    <a:lnTo>
                      <a:pt x="137" y="136655"/>
                    </a:lnTo>
                    <a:lnTo>
                      <a:pt x="79374" y="90830"/>
                    </a:lnTo>
                    <a:lnTo>
                      <a:pt x="79102" y="0"/>
                    </a:lnTo>
                    <a:close/>
                  </a:path>
                </a:pathLst>
              </a:custGeom>
              <a:solidFill>
                <a:srgbClr val="FAFBFF">
                  <a:alpha val="40000"/>
                </a:srgbClr>
              </a:solidFill>
              <a:ln w="13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</p:grpSp>
        <p:grpSp>
          <p:nvGrpSpPr>
            <p:cNvPr id="296" name="Graphic 4">
              <a:extLst>
                <a:ext uri="{FF2B5EF4-FFF2-40B4-BE49-F238E27FC236}">
                  <a16:creationId xmlns:a16="http://schemas.microsoft.com/office/drawing/2014/main" id="{A2A933CA-E8D2-47BB-832A-B8408AEDC155}"/>
                </a:ext>
              </a:extLst>
            </p:cNvPr>
            <p:cNvGrpSpPr/>
            <p:nvPr/>
          </p:nvGrpSpPr>
          <p:grpSpPr>
            <a:xfrm>
              <a:off x="5730745" y="2102138"/>
              <a:ext cx="54553" cy="68191"/>
              <a:chOff x="5730745" y="2102138"/>
              <a:chExt cx="54553" cy="68191"/>
            </a:xfrm>
            <a:solidFill>
              <a:schemeClr val="accent1"/>
            </a:solidFill>
          </p:grpSpPr>
          <p:grpSp>
            <p:nvGrpSpPr>
              <p:cNvPr id="305" name="Graphic 4">
                <a:extLst>
                  <a:ext uri="{FF2B5EF4-FFF2-40B4-BE49-F238E27FC236}">
                    <a16:creationId xmlns:a16="http://schemas.microsoft.com/office/drawing/2014/main" id="{19C750FC-D4CD-4C08-BD25-3832BE4049E7}"/>
                  </a:ext>
                </a:extLst>
              </p:cNvPr>
              <p:cNvGrpSpPr/>
              <p:nvPr/>
            </p:nvGrpSpPr>
            <p:grpSpPr>
              <a:xfrm>
                <a:off x="5730745" y="2102138"/>
                <a:ext cx="54553" cy="68191"/>
                <a:chOff x="5730745" y="2102138"/>
                <a:chExt cx="54553" cy="68191"/>
              </a:xfrm>
              <a:solidFill>
                <a:srgbClr val="F1F5F9"/>
              </a:solidFill>
            </p:grpSpPr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id="{6CB0E979-C0EE-493F-AD9C-40BEFA346CFC}"/>
                    </a:ext>
                  </a:extLst>
                </p:cNvPr>
                <p:cNvSpPr/>
                <p:nvPr/>
              </p:nvSpPr>
              <p:spPr>
                <a:xfrm>
                  <a:off x="5764704" y="2102138"/>
                  <a:ext cx="27276" cy="13638"/>
                </a:xfrm>
                <a:custGeom>
                  <a:avLst/>
                  <a:gdLst>
                    <a:gd name="connsiteX0" fmla="*/ 23867 w 27276"/>
                    <a:gd name="connsiteY0" fmla="*/ 14320 h 13638"/>
                    <a:gd name="connsiteX1" fmla="*/ 0 w 27276"/>
                    <a:gd name="connsiteY1" fmla="*/ 18139 h 13638"/>
                    <a:gd name="connsiteX2" fmla="*/ 8592 w 27276"/>
                    <a:gd name="connsiteY2" fmla="*/ 3819 h 13638"/>
                    <a:gd name="connsiteX3" fmla="*/ 32868 w 27276"/>
                    <a:gd name="connsiteY3" fmla="*/ 0 h 13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276" h="13638">
                      <a:moveTo>
                        <a:pt x="23867" y="14320"/>
                      </a:moveTo>
                      <a:lnTo>
                        <a:pt x="0" y="18139"/>
                      </a:lnTo>
                      <a:lnTo>
                        <a:pt x="8592" y="3819"/>
                      </a:lnTo>
                      <a:lnTo>
                        <a:pt x="32868" y="0"/>
                      </a:lnTo>
                      <a:close/>
                    </a:path>
                  </a:pathLst>
                </a:custGeom>
                <a:solidFill>
                  <a:srgbClr val="F1F5F9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id="{8231E4FF-1E2E-4651-97DF-CB9DC229DA9A}"/>
                    </a:ext>
                  </a:extLst>
                </p:cNvPr>
                <p:cNvSpPr/>
                <p:nvPr/>
              </p:nvSpPr>
              <p:spPr>
                <a:xfrm>
                  <a:off x="5730745" y="2118504"/>
                  <a:ext cx="27276" cy="13638"/>
                </a:xfrm>
                <a:custGeom>
                  <a:avLst/>
                  <a:gdLst>
                    <a:gd name="connsiteX0" fmla="*/ 9956 w 27276"/>
                    <a:gd name="connsiteY0" fmla="*/ 25640 h 13638"/>
                    <a:gd name="connsiteX1" fmla="*/ 33959 w 27276"/>
                    <a:gd name="connsiteY1" fmla="*/ 1773 h 13638"/>
                    <a:gd name="connsiteX2" fmla="*/ 24003 w 27276"/>
                    <a:gd name="connsiteY2" fmla="*/ 0 h 13638"/>
                    <a:gd name="connsiteX3" fmla="*/ 0 w 27276"/>
                    <a:gd name="connsiteY3" fmla="*/ 23867 h 13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276" h="13638">
                      <a:moveTo>
                        <a:pt x="9956" y="25640"/>
                      </a:moveTo>
                      <a:lnTo>
                        <a:pt x="33959" y="1773"/>
                      </a:lnTo>
                      <a:lnTo>
                        <a:pt x="24003" y="0"/>
                      </a:lnTo>
                      <a:lnTo>
                        <a:pt x="0" y="23867"/>
                      </a:lnTo>
                      <a:close/>
                    </a:path>
                  </a:pathLst>
                </a:custGeom>
                <a:solidFill>
                  <a:srgbClr val="F1F5F9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7DCA410C-9CED-435D-B4A6-D97581E16EA8}"/>
                    </a:ext>
                  </a:extLst>
                </p:cNvPr>
                <p:cNvSpPr/>
                <p:nvPr/>
              </p:nvSpPr>
              <p:spPr>
                <a:xfrm>
                  <a:off x="5740701" y="2145235"/>
                  <a:ext cx="13638" cy="27276"/>
                </a:xfrm>
                <a:custGeom>
                  <a:avLst/>
                  <a:gdLst>
                    <a:gd name="connsiteX0" fmla="*/ 16775 w 13638"/>
                    <a:gd name="connsiteY0" fmla="*/ 16366 h 27276"/>
                    <a:gd name="connsiteX1" fmla="*/ 0 w 13638"/>
                    <a:gd name="connsiteY1" fmla="*/ 16502 h 27276"/>
                    <a:gd name="connsiteX2" fmla="*/ 0 w 13638"/>
                    <a:gd name="connsiteY2" fmla="*/ 34914 h 27276"/>
                    <a:gd name="connsiteX3" fmla="*/ 23594 w 13638"/>
                    <a:gd name="connsiteY3" fmla="*/ 34096 h 27276"/>
                    <a:gd name="connsiteX4" fmla="*/ 23594 w 13638"/>
                    <a:gd name="connsiteY4" fmla="*/ 0 h 27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38" h="27276">
                      <a:moveTo>
                        <a:pt x="16775" y="16366"/>
                      </a:moveTo>
                      <a:lnTo>
                        <a:pt x="0" y="16502"/>
                      </a:lnTo>
                      <a:lnTo>
                        <a:pt x="0" y="34914"/>
                      </a:lnTo>
                      <a:lnTo>
                        <a:pt x="23594" y="34096"/>
                      </a:lnTo>
                      <a:lnTo>
                        <a:pt x="23594" y="0"/>
                      </a:lnTo>
                      <a:close/>
                    </a:path>
                  </a:pathLst>
                </a:custGeom>
                <a:solidFill>
                  <a:srgbClr val="F1F5F9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AE79EC4B-CCF0-4ACD-9BA5-2643AB5CCE18}"/>
                    </a:ext>
                  </a:extLst>
                </p:cNvPr>
                <p:cNvSpPr/>
                <p:nvPr/>
              </p:nvSpPr>
              <p:spPr>
                <a:xfrm>
                  <a:off x="5733609" y="2143462"/>
                  <a:ext cx="27276" cy="13638"/>
                </a:xfrm>
                <a:custGeom>
                  <a:avLst/>
                  <a:gdLst>
                    <a:gd name="connsiteX0" fmla="*/ 30686 w 27276"/>
                    <a:gd name="connsiteY0" fmla="*/ 0 h 13638"/>
                    <a:gd name="connsiteX1" fmla="*/ 7092 w 27276"/>
                    <a:gd name="connsiteY1" fmla="*/ 682 h 13638"/>
                    <a:gd name="connsiteX2" fmla="*/ 0 w 27276"/>
                    <a:gd name="connsiteY2" fmla="*/ 17320 h 13638"/>
                    <a:gd name="connsiteX3" fmla="*/ 23594 w 27276"/>
                    <a:gd name="connsiteY3" fmla="*/ 17184 h 13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276" h="13638">
                      <a:moveTo>
                        <a:pt x="30686" y="0"/>
                      </a:moveTo>
                      <a:lnTo>
                        <a:pt x="7092" y="682"/>
                      </a:lnTo>
                      <a:lnTo>
                        <a:pt x="0" y="17320"/>
                      </a:lnTo>
                      <a:lnTo>
                        <a:pt x="23594" y="17184"/>
                      </a:lnTo>
                      <a:close/>
                    </a:path>
                  </a:pathLst>
                </a:custGeom>
                <a:solidFill>
                  <a:srgbClr val="F1F5F9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11" name="Freeform: Shape 310">
                  <a:extLst>
                    <a:ext uri="{FF2B5EF4-FFF2-40B4-BE49-F238E27FC236}">
                      <a16:creationId xmlns:a16="http://schemas.microsoft.com/office/drawing/2014/main" id="{2E8F8F77-8D05-495E-B482-2005CB8E6CAE}"/>
                    </a:ext>
                  </a:extLst>
                </p:cNvPr>
                <p:cNvSpPr/>
                <p:nvPr/>
              </p:nvSpPr>
              <p:spPr>
                <a:xfrm>
                  <a:off x="5765113" y="2116458"/>
                  <a:ext cx="27276" cy="27276"/>
                </a:xfrm>
                <a:custGeom>
                  <a:avLst/>
                  <a:gdLst>
                    <a:gd name="connsiteX0" fmla="*/ 0 w 27276"/>
                    <a:gd name="connsiteY0" fmla="*/ 26458 h 27276"/>
                    <a:gd name="connsiteX1" fmla="*/ 23594 w 27276"/>
                    <a:gd name="connsiteY1" fmla="*/ 0 h 27276"/>
                    <a:gd name="connsiteX2" fmla="*/ 30686 w 27276"/>
                    <a:gd name="connsiteY2" fmla="*/ 8456 h 27276"/>
                    <a:gd name="connsiteX3" fmla="*/ 7092 w 27276"/>
                    <a:gd name="connsiteY3" fmla="*/ 35459 h 27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276" h="27276">
                      <a:moveTo>
                        <a:pt x="0" y="26458"/>
                      </a:moveTo>
                      <a:lnTo>
                        <a:pt x="23594" y="0"/>
                      </a:lnTo>
                      <a:lnTo>
                        <a:pt x="30686" y="8456"/>
                      </a:lnTo>
                      <a:lnTo>
                        <a:pt x="7092" y="35459"/>
                      </a:lnTo>
                      <a:close/>
                    </a:path>
                  </a:pathLst>
                </a:custGeom>
                <a:solidFill>
                  <a:srgbClr val="F1F5F9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308E8C76-6BB2-4E3B-B057-4E740DB89683}"/>
                    </a:ext>
                  </a:extLst>
                </p:cNvPr>
                <p:cNvSpPr/>
                <p:nvPr/>
              </p:nvSpPr>
              <p:spPr>
                <a:xfrm>
                  <a:off x="5765113" y="2134052"/>
                  <a:ext cx="13638" cy="40915"/>
                </a:xfrm>
                <a:custGeom>
                  <a:avLst/>
                  <a:gdLst>
                    <a:gd name="connsiteX0" fmla="*/ 6819 w 13638"/>
                    <a:gd name="connsiteY0" fmla="*/ 19230 h 40914"/>
                    <a:gd name="connsiteX1" fmla="*/ 0 w 13638"/>
                    <a:gd name="connsiteY1" fmla="*/ 10638 h 40914"/>
                    <a:gd name="connsiteX2" fmla="*/ 0 w 13638"/>
                    <a:gd name="connsiteY2" fmla="*/ 44733 h 40914"/>
                    <a:gd name="connsiteX3" fmla="*/ 23594 w 13638"/>
                    <a:gd name="connsiteY3" fmla="*/ 18411 h 40914"/>
                    <a:gd name="connsiteX4" fmla="*/ 23594 w 13638"/>
                    <a:gd name="connsiteY4" fmla="*/ 0 h 4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38" h="40914">
                      <a:moveTo>
                        <a:pt x="6819" y="19230"/>
                      </a:moveTo>
                      <a:lnTo>
                        <a:pt x="0" y="10638"/>
                      </a:lnTo>
                      <a:lnTo>
                        <a:pt x="0" y="44733"/>
                      </a:lnTo>
                      <a:lnTo>
                        <a:pt x="23594" y="18411"/>
                      </a:lnTo>
                      <a:lnTo>
                        <a:pt x="23594" y="0"/>
                      </a:lnTo>
                      <a:close/>
                    </a:path>
                  </a:pathLst>
                </a:custGeom>
                <a:solidFill>
                  <a:srgbClr val="F1F5F9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5A5C6C71-C3AC-45CE-8559-1A6ABE2B8A05}"/>
                  </a:ext>
                </a:extLst>
              </p:cNvPr>
              <p:cNvSpPr/>
              <p:nvPr/>
            </p:nvSpPr>
            <p:spPr>
              <a:xfrm>
                <a:off x="5724471" y="2072816"/>
                <a:ext cx="68191" cy="136382"/>
              </a:xfrm>
              <a:custGeom>
                <a:avLst/>
                <a:gdLst>
                  <a:gd name="connsiteX0" fmla="*/ 0 w 68191"/>
                  <a:gd name="connsiteY0" fmla="*/ 45688 h 136382"/>
                  <a:gd name="connsiteX1" fmla="*/ 137 w 68191"/>
                  <a:gd name="connsiteY1" fmla="*/ 136655 h 136382"/>
                  <a:gd name="connsiteX2" fmla="*/ 79374 w 68191"/>
                  <a:gd name="connsiteY2" fmla="*/ 90967 h 136382"/>
                  <a:gd name="connsiteX3" fmla="*/ 79102 w 68191"/>
                  <a:gd name="connsiteY3" fmla="*/ 0 h 13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191" h="136382">
                    <a:moveTo>
                      <a:pt x="0" y="45688"/>
                    </a:moveTo>
                    <a:lnTo>
                      <a:pt x="137" y="136655"/>
                    </a:lnTo>
                    <a:lnTo>
                      <a:pt x="79374" y="90967"/>
                    </a:lnTo>
                    <a:lnTo>
                      <a:pt x="79102" y="0"/>
                    </a:lnTo>
                    <a:close/>
                  </a:path>
                </a:pathLst>
              </a:custGeom>
              <a:solidFill>
                <a:srgbClr val="FAFBFF">
                  <a:alpha val="40000"/>
                </a:srgbClr>
              </a:solidFill>
              <a:ln w="13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</p:grpSp>
        <p:grpSp>
          <p:nvGrpSpPr>
            <p:cNvPr id="297" name="Graphic 4">
              <a:extLst>
                <a:ext uri="{FF2B5EF4-FFF2-40B4-BE49-F238E27FC236}">
                  <a16:creationId xmlns:a16="http://schemas.microsoft.com/office/drawing/2014/main" id="{AA9418F2-E6A6-44DD-B424-6079A6AE70E5}"/>
                </a:ext>
              </a:extLst>
            </p:cNvPr>
            <p:cNvGrpSpPr/>
            <p:nvPr/>
          </p:nvGrpSpPr>
          <p:grpSpPr>
            <a:xfrm>
              <a:off x="5836577" y="2125658"/>
              <a:ext cx="54553" cy="68191"/>
              <a:chOff x="5836577" y="2125658"/>
              <a:chExt cx="54553" cy="68191"/>
            </a:xfrm>
            <a:solidFill>
              <a:schemeClr val="accent1"/>
            </a:solidFill>
          </p:grpSpPr>
          <p:grpSp>
            <p:nvGrpSpPr>
              <p:cNvPr id="301" name="Graphic 4">
                <a:extLst>
                  <a:ext uri="{FF2B5EF4-FFF2-40B4-BE49-F238E27FC236}">
                    <a16:creationId xmlns:a16="http://schemas.microsoft.com/office/drawing/2014/main" id="{9B4A61DA-48C9-4990-A8D3-DAB0F74578A9}"/>
                  </a:ext>
                </a:extLst>
              </p:cNvPr>
              <p:cNvGrpSpPr/>
              <p:nvPr/>
            </p:nvGrpSpPr>
            <p:grpSpPr>
              <a:xfrm>
                <a:off x="5836577" y="2125658"/>
                <a:ext cx="54553" cy="68191"/>
                <a:chOff x="5836577" y="2125658"/>
                <a:chExt cx="54553" cy="68191"/>
              </a:xfrm>
              <a:solidFill>
                <a:srgbClr val="F1F5F9"/>
              </a:solidFill>
            </p:grpSpPr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BB9529FF-226C-468C-9177-8E8345043A20}"/>
                    </a:ext>
                  </a:extLst>
                </p:cNvPr>
                <p:cNvSpPr/>
                <p:nvPr/>
              </p:nvSpPr>
              <p:spPr>
                <a:xfrm>
                  <a:off x="5836577" y="2125658"/>
                  <a:ext cx="54553" cy="68191"/>
                </a:xfrm>
                <a:custGeom>
                  <a:avLst/>
                  <a:gdLst>
                    <a:gd name="connsiteX0" fmla="*/ 59735 w 54552"/>
                    <a:gd name="connsiteY0" fmla="*/ 16849 h 68191"/>
                    <a:gd name="connsiteX1" fmla="*/ 52644 w 54552"/>
                    <a:gd name="connsiteY1" fmla="*/ 20940 h 68191"/>
                    <a:gd name="connsiteX2" fmla="*/ 52507 w 54552"/>
                    <a:gd name="connsiteY2" fmla="*/ 20940 h 68191"/>
                    <a:gd name="connsiteX3" fmla="*/ 32596 w 54552"/>
                    <a:gd name="connsiteY3" fmla="*/ 9075 h 68191"/>
                    <a:gd name="connsiteX4" fmla="*/ 32596 w 54552"/>
                    <a:gd name="connsiteY4" fmla="*/ 1847 h 68191"/>
                    <a:gd name="connsiteX5" fmla="*/ 30140 w 54552"/>
                    <a:gd name="connsiteY5" fmla="*/ 347 h 68191"/>
                    <a:gd name="connsiteX6" fmla="*/ 27686 w 54552"/>
                    <a:gd name="connsiteY6" fmla="*/ 4711 h 68191"/>
                    <a:gd name="connsiteX7" fmla="*/ 27686 w 54552"/>
                    <a:gd name="connsiteY7" fmla="*/ 11939 h 68191"/>
                    <a:gd name="connsiteX8" fmla="*/ 7774 w 54552"/>
                    <a:gd name="connsiteY8" fmla="*/ 46853 h 68191"/>
                    <a:gd name="connsiteX9" fmla="*/ 2455 w 54552"/>
                    <a:gd name="connsiteY9" fmla="*/ 49990 h 68191"/>
                    <a:gd name="connsiteX10" fmla="*/ 0 w 54552"/>
                    <a:gd name="connsiteY10" fmla="*/ 54354 h 68191"/>
                    <a:gd name="connsiteX11" fmla="*/ 2455 w 54552"/>
                    <a:gd name="connsiteY11" fmla="*/ 55854 h 68191"/>
                    <a:gd name="connsiteX12" fmla="*/ 7774 w 54552"/>
                    <a:gd name="connsiteY12" fmla="*/ 52718 h 68191"/>
                    <a:gd name="connsiteX13" fmla="*/ 27686 w 54552"/>
                    <a:gd name="connsiteY13" fmla="*/ 64583 h 68191"/>
                    <a:gd name="connsiteX14" fmla="*/ 27686 w 54552"/>
                    <a:gd name="connsiteY14" fmla="*/ 72220 h 68191"/>
                    <a:gd name="connsiteX15" fmla="*/ 30140 w 54552"/>
                    <a:gd name="connsiteY15" fmla="*/ 73720 h 68191"/>
                    <a:gd name="connsiteX16" fmla="*/ 32596 w 54552"/>
                    <a:gd name="connsiteY16" fmla="*/ 69356 h 68191"/>
                    <a:gd name="connsiteX17" fmla="*/ 32596 w 54552"/>
                    <a:gd name="connsiteY17" fmla="*/ 61719 h 68191"/>
                    <a:gd name="connsiteX18" fmla="*/ 52507 w 54552"/>
                    <a:gd name="connsiteY18" fmla="*/ 26805 h 68191"/>
                    <a:gd name="connsiteX19" fmla="*/ 52644 w 54552"/>
                    <a:gd name="connsiteY19" fmla="*/ 26805 h 68191"/>
                    <a:gd name="connsiteX20" fmla="*/ 59735 w 54552"/>
                    <a:gd name="connsiteY20" fmla="*/ 22713 h 68191"/>
                    <a:gd name="connsiteX21" fmla="*/ 62190 w 54552"/>
                    <a:gd name="connsiteY21" fmla="*/ 18349 h 68191"/>
                    <a:gd name="connsiteX22" fmla="*/ 59735 w 54552"/>
                    <a:gd name="connsiteY22" fmla="*/ 16849 h 68191"/>
                    <a:gd name="connsiteX23" fmla="*/ 30004 w 54552"/>
                    <a:gd name="connsiteY23" fmla="*/ 57491 h 68191"/>
                    <a:gd name="connsiteX24" fmla="*/ 12411 w 54552"/>
                    <a:gd name="connsiteY24" fmla="*/ 46989 h 68191"/>
                    <a:gd name="connsiteX25" fmla="*/ 30004 w 54552"/>
                    <a:gd name="connsiteY25" fmla="*/ 16167 h 68191"/>
                    <a:gd name="connsiteX26" fmla="*/ 30004 w 54552"/>
                    <a:gd name="connsiteY26" fmla="*/ 16167 h 68191"/>
                    <a:gd name="connsiteX27" fmla="*/ 47597 w 54552"/>
                    <a:gd name="connsiteY27" fmla="*/ 26668 h 68191"/>
                    <a:gd name="connsiteX28" fmla="*/ 30004 w 54552"/>
                    <a:gd name="connsiteY28" fmla="*/ 57491 h 6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4552" h="68191">
                      <a:moveTo>
                        <a:pt x="59735" y="16849"/>
                      </a:moveTo>
                      <a:lnTo>
                        <a:pt x="52644" y="20940"/>
                      </a:lnTo>
                      <a:cubicBezTo>
                        <a:pt x="52644" y="20940"/>
                        <a:pt x="52644" y="20940"/>
                        <a:pt x="52507" y="20940"/>
                      </a:cubicBezTo>
                      <a:cubicBezTo>
                        <a:pt x="51416" y="9348"/>
                        <a:pt x="42960" y="4438"/>
                        <a:pt x="32596" y="9075"/>
                      </a:cubicBezTo>
                      <a:lnTo>
                        <a:pt x="32596" y="1847"/>
                      </a:lnTo>
                      <a:cubicBezTo>
                        <a:pt x="32596" y="210"/>
                        <a:pt x="31504" y="-472"/>
                        <a:pt x="30140" y="347"/>
                      </a:cubicBezTo>
                      <a:cubicBezTo>
                        <a:pt x="28777" y="1165"/>
                        <a:pt x="27686" y="3074"/>
                        <a:pt x="27686" y="4711"/>
                      </a:cubicBezTo>
                      <a:lnTo>
                        <a:pt x="27686" y="11939"/>
                      </a:lnTo>
                      <a:cubicBezTo>
                        <a:pt x="17184" y="19304"/>
                        <a:pt x="8865" y="33897"/>
                        <a:pt x="7774" y="46853"/>
                      </a:cubicBezTo>
                      <a:lnTo>
                        <a:pt x="2455" y="49990"/>
                      </a:lnTo>
                      <a:cubicBezTo>
                        <a:pt x="1091" y="50808"/>
                        <a:pt x="0" y="52718"/>
                        <a:pt x="0" y="54354"/>
                      </a:cubicBezTo>
                      <a:cubicBezTo>
                        <a:pt x="0" y="55991"/>
                        <a:pt x="1091" y="56672"/>
                        <a:pt x="2455" y="55854"/>
                      </a:cubicBezTo>
                      <a:lnTo>
                        <a:pt x="7774" y="52718"/>
                      </a:lnTo>
                      <a:cubicBezTo>
                        <a:pt x="8865" y="64310"/>
                        <a:pt x="17321" y="69220"/>
                        <a:pt x="27686" y="64583"/>
                      </a:cubicBezTo>
                      <a:lnTo>
                        <a:pt x="27686" y="72220"/>
                      </a:lnTo>
                      <a:cubicBezTo>
                        <a:pt x="27686" y="73857"/>
                        <a:pt x="28777" y="74539"/>
                        <a:pt x="30140" y="73720"/>
                      </a:cubicBezTo>
                      <a:cubicBezTo>
                        <a:pt x="31504" y="72902"/>
                        <a:pt x="32596" y="70993"/>
                        <a:pt x="32596" y="69356"/>
                      </a:cubicBezTo>
                      <a:lnTo>
                        <a:pt x="32596" y="61719"/>
                      </a:lnTo>
                      <a:cubicBezTo>
                        <a:pt x="43097" y="54354"/>
                        <a:pt x="51416" y="39761"/>
                        <a:pt x="52507" y="26805"/>
                      </a:cubicBezTo>
                      <a:cubicBezTo>
                        <a:pt x="52507" y="26805"/>
                        <a:pt x="52507" y="26805"/>
                        <a:pt x="52644" y="26805"/>
                      </a:cubicBezTo>
                      <a:lnTo>
                        <a:pt x="59735" y="22713"/>
                      </a:lnTo>
                      <a:cubicBezTo>
                        <a:pt x="61099" y="21895"/>
                        <a:pt x="62190" y="19986"/>
                        <a:pt x="62190" y="18349"/>
                      </a:cubicBezTo>
                      <a:cubicBezTo>
                        <a:pt x="62190" y="16713"/>
                        <a:pt x="61099" y="16031"/>
                        <a:pt x="59735" y="16849"/>
                      </a:cubicBezTo>
                      <a:close/>
                      <a:moveTo>
                        <a:pt x="30004" y="57491"/>
                      </a:moveTo>
                      <a:cubicBezTo>
                        <a:pt x="20321" y="63082"/>
                        <a:pt x="12411" y="58446"/>
                        <a:pt x="12411" y="46989"/>
                      </a:cubicBezTo>
                      <a:cubicBezTo>
                        <a:pt x="12411" y="35670"/>
                        <a:pt x="20321" y="21759"/>
                        <a:pt x="30004" y="16167"/>
                      </a:cubicBezTo>
                      <a:lnTo>
                        <a:pt x="30004" y="16167"/>
                      </a:lnTo>
                      <a:cubicBezTo>
                        <a:pt x="39687" y="10575"/>
                        <a:pt x="47597" y="15212"/>
                        <a:pt x="47597" y="26668"/>
                      </a:cubicBezTo>
                      <a:cubicBezTo>
                        <a:pt x="47734" y="37988"/>
                        <a:pt x="39824" y="51899"/>
                        <a:pt x="30004" y="57491"/>
                      </a:cubicBezTo>
                      <a:close/>
                    </a:path>
                  </a:pathLst>
                </a:custGeom>
                <a:solidFill>
                  <a:srgbClr val="F1F5F9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1774710E-F82D-4145-83A8-B2613CF664F8}"/>
                    </a:ext>
                  </a:extLst>
                </p:cNvPr>
                <p:cNvSpPr/>
                <p:nvPr/>
              </p:nvSpPr>
              <p:spPr>
                <a:xfrm>
                  <a:off x="5855125" y="2147619"/>
                  <a:ext cx="13638" cy="27276"/>
                </a:xfrm>
                <a:custGeom>
                  <a:avLst/>
                  <a:gdLst>
                    <a:gd name="connsiteX0" fmla="*/ 11456 w 13638"/>
                    <a:gd name="connsiteY0" fmla="*/ 1571 h 27276"/>
                    <a:gd name="connsiteX1" fmla="*/ 0 w 13638"/>
                    <a:gd name="connsiteY1" fmla="*/ 21482 h 27276"/>
                    <a:gd name="connsiteX2" fmla="*/ 11456 w 13638"/>
                    <a:gd name="connsiteY2" fmla="*/ 28302 h 27276"/>
                    <a:gd name="connsiteX3" fmla="*/ 22912 w 13638"/>
                    <a:gd name="connsiteY3" fmla="*/ 8390 h 27276"/>
                    <a:gd name="connsiteX4" fmla="*/ 11456 w 13638"/>
                    <a:gd name="connsiteY4" fmla="*/ 1571 h 27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38" h="27276">
                      <a:moveTo>
                        <a:pt x="11456" y="1571"/>
                      </a:moveTo>
                      <a:cubicBezTo>
                        <a:pt x="5183" y="5253"/>
                        <a:pt x="0" y="14118"/>
                        <a:pt x="0" y="21482"/>
                      </a:cubicBezTo>
                      <a:cubicBezTo>
                        <a:pt x="0" y="28847"/>
                        <a:pt x="5046" y="31848"/>
                        <a:pt x="11456" y="28302"/>
                      </a:cubicBezTo>
                      <a:cubicBezTo>
                        <a:pt x="17730" y="24619"/>
                        <a:pt x="22912" y="15754"/>
                        <a:pt x="22912" y="8390"/>
                      </a:cubicBezTo>
                      <a:cubicBezTo>
                        <a:pt x="22912" y="889"/>
                        <a:pt x="17866" y="-2112"/>
                        <a:pt x="11456" y="1571"/>
                      </a:cubicBezTo>
                      <a:close/>
                    </a:path>
                  </a:pathLst>
                </a:custGeom>
                <a:solidFill>
                  <a:srgbClr val="F1F5F9"/>
                </a:solidFill>
                <a:ln w="136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1B050993-14F3-4A28-84BC-359F29A2ED8F}"/>
                  </a:ext>
                </a:extLst>
              </p:cNvPr>
              <p:cNvSpPr/>
              <p:nvPr/>
            </p:nvSpPr>
            <p:spPr>
              <a:xfrm>
                <a:off x="5827849" y="2094365"/>
                <a:ext cx="68191" cy="136382"/>
              </a:xfrm>
              <a:custGeom>
                <a:avLst/>
                <a:gdLst>
                  <a:gd name="connsiteX0" fmla="*/ 0 w 68191"/>
                  <a:gd name="connsiteY0" fmla="*/ 45688 h 136382"/>
                  <a:gd name="connsiteX1" fmla="*/ 273 w 68191"/>
                  <a:gd name="connsiteY1" fmla="*/ 136655 h 136382"/>
                  <a:gd name="connsiteX2" fmla="*/ 79374 w 68191"/>
                  <a:gd name="connsiteY2" fmla="*/ 90967 h 136382"/>
                  <a:gd name="connsiteX3" fmla="*/ 79238 w 68191"/>
                  <a:gd name="connsiteY3" fmla="*/ 0 h 13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191" h="136382">
                    <a:moveTo>
                      <a:pt x="0" y="45688"/>
                    </a:moveTo>
                    <a:lnTo>
                      <a:pt x="273" y="136655"/>
                    </a:lnTo>
                    <a:lnTo>
                      <a:pt x="79374" y="90967"/>
                    </a:lnTo>
                    <a:lnTo>
                      <a:pt x="79238" y="0"/>
                    </a:lnTo>
                    <a:close/>
                  </a:path>
                </a:pathLst>
              </a:custGeom>
              <a:solidFill>
                <a:srgbClr val="FAFBFF">
                  <a:alpha val="40000"/>
                </a:srgbClr>
              </a:solidFill>
              <a:ln w="13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</p:grpSp>
        <p:grpSp>
          <p:nvGrpSpPr>
            <p:cNvPr id="298" name="Graphic 4">
              <a:extLst>
                <a:ext uri="{FF2B5EF4-FFF2-40B4-BE49-F238E27FC236}">
                  <a16:creationId xmlns:a16="http://schemas.microsoft.com/office/drawing/2014/main" id="{6B2D26A2-6972-4ED8-8DA9-E28EB8ECB7DF}"/>
                </a:ext>
              </a:extLst>
            </p:cNvPr>
            <p:cNvGrpSpPr/>
            <p:nvPr/>
          </p:nvGrpSpPr>
          <p:grpSpPr>
            <a:xfrm>
              <a:off x="5724471" y="2215199"/>
              <a:ext cx="68191" cy="136382"/>
              <a:chOff x="5724471" y="2215199"/>
              <a:chExt cx="68191" cy="136382"/>
            </a:xfrm>
            <a:solidFill>
              <a:schemeClr val="accent1"/>
            </a:solidFill>
          </p:grpSpPr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9B8E26C-A547-4AC7-A4CC-0951D7622ED2}"/>
                  </a:ext>
                </a:extLst>
              </p:cNvPr>
              <p:cNvSpPr/>
              <p:nvPr/>
            </p:nvSpPr>
            <p:spPr>
              <a:xfrm>
                <a:off x="5724471" y="2215199"/>
                <a:ext cx="68191" cy="136382"/>
              </a:xfrm>
              <a:custGeom>
                <a:avLst/>
                <a:gdLst>
                  <a:gd name="connsiteX0" fmla="*/ 0 w 68191"/>
                  <a:gd name="connsiteY0" fmla="*/ 45688 h 136382"/>
                  <a:gd name="connsiteX1" fmla="*/ 137 w 68191"/>
                  <a:gd name="connsiteY1" fmla="*/ 136655 h 136382"/>
                  <a:gd name="connsiteX2" fmla="*/ 79374 w 68191"/>
                  <a:gd name="connsiteY2" fmla="*/ 90967 h 136382"/>
                  <a:gd name="connsiteX3" fmla="*/ 79102 w 68191"/>
                  <a:gd name="connsiteY3" fmla="*/ 0 h 13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191" h="136382">
                    <a:moveTo>
                      <a:pt x="0" y="45688"/>
                    </a:moveTo>
                    <a:lnTo>
                      <a:pt x="137" y="136655"/>
                    </a:lnTo>
                    <a:lnTo>
                      <a:pt x="79374" y="90967"/>
                    </a:lnTo>
                    <a:lnTo>
                      <a:pt x="79102" y="0"/>
                    </a:lnTo>
                    <a:close/>
                  </a:path>
                </a:pathLst>
              </a:custGeom>
              <a:solidFill>
                <a:srgbClr val="FAFBFF">
                  <a:alpha val="40000"/>
                </a:srgbClr>
              </a:solidFill>
              <a:ln w="13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690AA2B0-46F4-4124-839B-C7D034E52BA5}"/>
                  </a:ext>
                </a:extLst>
              </p:cNvPr>
              <p:cNvSpPr/>
              <p:nvPr/>
            </p:nvSpPr>
            <p:spPr>
              <a:xfrm>
                <a:off x="5743701" y="2246431"/>
                <a:ext cx="40915" cy="68191"/>
              </a:xfrm>
              <a:custGeom>
                <a:avLst/>
                <a:gdLst>
                  <a:gd name="connsiteX0" fmla="*/ 39687 w 40914"/>
                  <a:gd name="connsiteY0" fmla="*/ 1909 h 68191"/>
                  <a:gd name="connsiteX1" fmla="*/ 39687 w 40914"/>
                  <a:gd name="connsiteY1" fmla="*/ 1909 h 68191"/>
                  <a:gd name="connsiteX2" fmla="*/ 30686 w 40914"/>
                  <a:gd name="connsiteY2" fmla="*/ 4364 h 68191"/>
                  <a:gd name="connsiteX3" fmla="*/ 23321 w 40914"/>
                  <a:gd name="connsiteY3" fmla="*/ 2455 h 68191"/>
                  <a:gd name="connsiteX4" fmla="*/ 21276 w 40914"/>
                  <a:gd name="connsiteY4" fmla="*/ 1228 h 68191"/>
                  <a:gd name="connsiteX5" fmla="*/ 19230 w 40914"/>
                  <a:gd name="connsiteY5" fmla="*/ 4773 h 68191"/>
                  <a:gd name="connsiteX6" fmla="*/ 11865 w 40914"/>
                  <a:gd name="connsiteY6" fmla="*/ 15138 h 68191"/>
                  <a:gd name="connsiteX7" fmla="*/ 2864 w 40914"/>
                  <a:gd name="connsiteY7" fmla="*/ 23049 h 68191"/>
                  <a:gd name="connsiteX8" fmla="*/ 0 w 40914"/>
                  <a:gd name="connsiteY8" fmla="*/ 24685 h 68191"/>
                  <a:gd name="connsiteX9" fmla="*/ 0 w 40914"/>
                  <a:gd name="connsiteY9" fmla="*/ 27958 h 68191"/>
                  <a:gd name="connsiteX10" fmla="*/ 0 w 40914"/>
                  <a:gd name="connsiteY10" fmla="*/ 50325 h 68191"/>
                  <a:gd name="connsiteX11" fmla="*/ 19775 w 40914"/>
                  <a:gd name="connsiteY11" fmla="*/ 73783 h 68191"/>
                  <a:gd name="connsiteX12" fmla="*/ 21276 w 40914"/>
                  <a:gd name="connsiteY12" fmla="*/ 74056 h 68191"/>
                  <a:gd name="connsiteX13" fmla="*/ 22776 w 40914"/>
                  <a:gd name="connsiteY13" fmla="*/ 72010 h 68191"/>
                  <a:gd name="connsiteX14" fmla="*/ 42415 w 40914"/>
                  <a:gd name="connsiteY14" fmla="*/ 25776 h 68191"/>
                  <a:gd name="connsiteX15" fmla="*/ 42415 w 40914"/>
                  <a:gd name="connsiteY15" fmla="*/ 0 h 68191"/>
                  <a:gd name="connsiteX16" fmla="*/ 39687 w 40914"/>
                  <a:gd name="connsiteY16" fmla="*/ 1909 h 68191"/>
                  <a:gd name="connsiteX17" fmla="*/ 39824 w 40914"/>
                  <a:gd name="connsiteY17" fmla="*/ 27413 h 68191"/>
                  <a:gd name="connsiteX18" fmla="*/ 21276 w 40914"/>
                  <a:gd name="connsiteY18" fmla="*/ 70237 h 68191"/>
                  <a:gd name="connsiteX19" fmla="*/ 21276 w 40914"/>
                  <a:gd name="connsiteY19" fmla="*/ 70237 h 68191"/>
                  <a:gd name="connsiteX20" fmla="*/ 21276 w 40914"/>
                  <a:gd name="connsiteY20" fmla="*/ 5728 h 68191"/>
                  <a:gd name="connsiteX21" fmla="*/ 21276 w 40914"/>
                  <a:gd name="connsiteY21" fmla="*/ 5728 h 68191"/>
                  <a:gd name="connsiteX22" fmla="*/ 29459 w 40914"/>
                  <a:gd name="connsiteY22" fmla="*/ 7910 h 68191"/>
                  <a:gd name="connsiteX23" fmla="*/ 39824 w 40914"/>
                  <a:gd name="connsiteY23" fmla="*/ 5046 h 68191"/>
                  <a:gd name="connsiteX24" fmla="*/ 39824 w 40914"/>
                  <a:gd name="connsiteY24" fmla="*/ 27413 h 6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0914" h="68191">
                    <a:moveTo>
                      <a:pt x="39687" y="1909"/>
                    </a:moveTo>
                    <a:lnTo>
                      <a:pt x="39687" y="1909"/>
                    </a:lnTo>
                    <a:cubicBezTo>
                      <a:pt x="39005" y="2319"/>
                      <a:pt x="35596" y="4092"/>
                      <a:pt x="30686" y="4364"/>
                    </a:cubicBezTo>
                    <a:cubicBezTo>
                      <a:pt x="27004" y="4501"/>
                      <a:pt x="23458" y="2455"/>
                      <a:pt x="23321" y="2455"/>
                    </a:cubicBezTo>
                    <a:lnTo>
                      <a:pt x="21276" y="1228"/>
                    </a:lnTo>
                    <a:lnTo>
                      <a:pt x="19230" y="4773"/>
                    </a:lnTo>
                    <a:cubicBezTo>
                      <a:pt x="19230" y="4773"/>
                      <a:pt x="15684" y="11047"/>
                      <a:pt x="11865" y="15138"/>
                    </a:cubicBezTo>
                    <a:cubicBezTo>
                      <a:pt x="6819" y="20594"/>
                      <a:pt x="3546" y="22776"/>
                      <a:pt x="2864" y="23049"/>
                    </a:cubicBezTo>
                    <a:lnTo>
                      <a:pt x="0" y="24685"/>
                    </a:lnTo>
                    <a:lnTo>
                      <a:pt x="0" y="27958"/>
                    </a:lnTo>
                    <a:lnTo>
                      <a:pt x="0" y="50325"/>
                    </a:lnTo>
                    <a:cubicBezTo>
                      <a:pt x="0" y="69555"/>
                      <a:pt x="18957" y="73646"/>
                      <a:pt x="19775" y="73783"/>
                    </a:cubicBezTo>
                    <a:lnTo>
                      <a:pt x="21276" y="74056"/>
                    </a:lnTo>
                    <a:lnTo>
                      <a:pt x="22776" y="72010"/>
                    </a:lnTo>
                    <a:cubicBezTo>
                      <a:pt x="23594" y="70919"/>
                      <a:pt x="42415" y="45006"/>
                      <a:pt x="42415" y="25776"/>
                    </a:cubicBezTo>
                    <a:lnTo>
                      <a:pt x="42415" y="0"/>
                    </a:lnTo>
                    <a:lnTo>
                      <a:pt x="39687" y="1909"/>
                    </a:lnTo>
                    <a:close/>
                    <a:moveTo>
                      <a:pt x="39824" y="27413"/>
                    </a:moveTo>
                    <a:cubicBezTo>
                      <a:pt x="39824" y="45143"/>
                      <a:pt x="21276" y="70237"/>
                      <a:pt x="21276" y="70237"/>
                    </a:cubicBezTo>
                    <a:lnTo>
                      <a:pt x="21276" y="70237"/>
                    </a:lnTo>
                    <a:lnTo>
                      <a:pt x="21276" y="5728"/>
                    </a:lnTo>
                    <a:lnTo>
                      <a:pt x="21276" y="5728"/>
                    </a:lnTo>
                    <a:cubicBezTo>
                      <a:pt x="21276" y="5728"/>
                      <a:pt x="25231" y="8047"/>
                      <a:pt x="29459" y="7910"/>
                    </a:cubicBezTo>
                    <a:cubicBezTo>
                      <a:pt x="35732" y="7638"/>
                      <a:pt x="39824" y="5046"/>
                      <a:pt x="39824" y="5046"/>
                    </a:cubicBezTo>
                    <a:lnTo>
                      <a:pt x="39824" y="27413"/>
                    </a:lnTo>
                    <a:close/>
                  </a:path>
                </a:pathLst>
              </a:custGeom>
              <a:solidFill>
                <a:srgbClr val="F1F5F9"/>
              </a:solidFill>
              <a:ln w="13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</p:grp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A34B5E3-645C-45E6-A6EC-D9EE11EAD9CA}"/>
              </a:ext>
            </a:extLst>
          </p:cNvPr>
          <p:cNvSpPr/>
          <p:nvPr/>
        </p:nvSpPr>
        <p:spPr>
          <a:xfrm>
            <a:off x="514303" y="1266478"/>
            <a:ext cx="571834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Bell MT" panose="02020503060305020303" pitchFamily="18" charset="0"/>
              </a:rPr>
              <a:t>Manipulator grabbing position detection with information fusion of color image and depth image using deep learning</a:t>
            </a:r>
            <a:endParaRPr lang="en-US" sz="2800" b="1" dirty="0">
              <a:solidFill>
                <a:srgbClr val="0E101A"/>
              </a:solidFill>
              <a:latin typeface="Barlow Condensed" panose="00000506000000000000" pitchFamily="2" charset="0"/>
            </a:endParaRPr>
          </a:p>
        </p:txBody>
      </p:sp>
      <p:sp>
        <p:nvSpPr>
          <p:cNvPr id="159" name="Subtitle 2">
            <a:extLst>
              <a:ext uri="{FF2B5EF4-FFF2-40B4-BE49-F238E27FC236}">
                <a16:creationId xmlns:a16="http://schemas.microsoft.com/office/drawing/2014/main" id="{A8D7C0A0-EE44-41D9-8ABD-D0B913C3DEF0}"/>
              </a:ext>
            </a:extLst>
          </p:cNvPr>
          <p:cNvSpPr txBox="1">
            <a:spLocks/>
          </p:cNvSpPr>
          <p:nvPr/>
        </p:nvSpPr>
        <p:spPr>
          <a:xfrm>
            <a:off x="900588" y="4203322"/>
            <a:ext cx="5055063" cy="11307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1800" dirty="0">
                <a:latin typeface="Bell MT" panose="02020503060305020303" pitchFamily="18" charset="0"/>
              </a:rPr>
              <a:t>Reviewed</a:t>
            </a:r>
            <a:r>
              <a:rPr lang="sv-SE" sz="2800" dirty="0">
                <a:latin typeface="Bell MT" panose="02020503060305020303" pitchFamily="18" charset="0"/>
              </a:rPr>
              <a:t> by Samah Ahmed, Md. Touhiduzzaman &amp; Maher Al Islam</a:t>
            </a:r>
            <a:endParaRPr lang="en-US" sz="2800" dirty="0">
              <a:latin typeface="Bell MT" panose="020205030603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E0492A-0CA3-B84C-A2BB-1429101AA6AE}"/>
              </a:ext>
            </a:extLst>
          </p:cNvPr>
          <p:cNvSpPr/>
          <p:nvPr/>
        </p:nvSpPr>
        <p:spPr>
          <a:xfrm>
            <a:off x="0" y="6396335"/>
            <a:ext cx="89553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Jiang, D., Li, G., Sun, Y. </a:t>
            </a:r>
            <a:r>
              <a:rPr lang="en-US" sz="1200" i="1" dirty="0"/>
              <a:t>et al.</a:t>
            </a:r>
            <a:r>
              <a:rPr lang="en-US" sz="1200" dirty="0"/>
              <a:t> </a:t>
            </a:r>
            <a:r>
              <a:rPr lang="en-US" sz="1200" i="1" dirty="0"/>
              <a:t>J Ambient </a:t>
            </a:r>
            <a:r>
              <a:rPr lang="en-US" sz="1200" i="1" dirty="0" err="1"/>
              <a:t>Intell</a:t>
            </a:r>
            <a:r>
              <a:rPr lang="en-US" sz="1200" i="1" dirty="0"/>
              <a:t> Human </a:t>
            </a:r>
            <a:r>
              <a:rPr lang="en-US" sz="1200" i="1" dirty="0" err="1"/>
              <a:t>Comput</a:t>
            </a:r>
            <a:r>
              <a:rPr lang="en-US" sz="1200" dirty="0"/>
              <a:t> </a:t>
            </a:r>
            <a:r>
              <a:rPr lang="en-US" sz="1200" b="1" dirty="0"/>
              <a:t>12, </a:t>
            </a:r>
            <a:r>
              <a:rPr lang="en-US" sz="1200" dirty="0"/>
              <a:t>10809–10822 (2021).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doi.org</a:t>
            </a:r>
            <a:r>
              <a:rPr lang="en-US" sz="1200" dirty="0"/>
              <a:t>/10.1007/s12652-020-02843-w</a:t>
            </a:r>
          </a:p>
        </p:txBody>
      </p:sp>
    </p:spTree>
    <p:extLst>
      <p:ext uri="{BB962C8B-B14F-4D97-AF65-F5344CB8AC3E}">
        <p14:creationId xmlns:p14="http://schemas.microsoft.com/office/powerpoint/2010/main" val="2213393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772D9-DB06-A536-74F5-27E354C89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B13B3-ABF7-4155-E7A1-4E32549DB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5216339" cy="4885765"/>
          </a:xfrm>
        </p:spPr>
        <p:txBody>
          <a:bodyPr>
            <a:normAutofit/>
          </a:bodyPr>
          <a:lstStyle/>
          <a:p>
            <a:r>
              <a:rPr lang="en-US" dirty="0"/>
              <a:t>Dataset:</a:t>
            </a:r>
          </a:p>
          <a:p>
            <a:pPr lvl="1"/>
            <a:r>
              <a:rPr lang="en-US" dirty="0"/>
              <a:t>Lack of samples with - </a:t>
            </a:r>
          </a:p>
          <a:p>
            <a:pPr lvl="2"/>
            <a:r>
              <a:rPr lang="en-US" sz="2600" dirty="0"/>
              <a:t>Pile of objects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2"/>
            <a:r>
              <a:rPr lang="en-US" sz="2600" dirty="0"/>
              <a:t>Colorful Background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2"/>
            <a:r>
              <a:rPr lang="en-US" sz="2600" dirty="0"/>
              <a:t>Irregular Surroundings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73FBF-02B0-A48E-5406-108146D62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2" t="26480" r="7916" b="28210"/>
          <a:stretch/>
        </p:blipFill>
        <p:spPr>
          <a:xfrm>
            <a:off x="5691468" y="1702394"/>
            <a:ext cx="2823882" cy="863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3C824C-FB9D-249F-E450-A8BCF2F756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215"/>
          <a:stretch/>
        </p:blipFill>
        <p:spPr>
          <a:xfrm>
            <a:off x="6338047" y="2788478"/>
            <a:ext cx="2177303" cy="1733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B7C4F6-E64F-C156-61B5-4D93B7324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078" y="4755496"/>
            <a:ext cx="2392456" cy="158915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5A6BAC2-7965-42F9-3F99-A4C635346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C672-53CF-7943-ADFC-6634106DFAC3}" type="slidenum">
              <a:rPr lang="en-US" smtClean="0"/>
              <a:pPr/>
              <a:t>10</a:t>
            </a:fld>
            <a:r>
              <a:rPr lang="en-US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1641312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7B75A-F90E-8FD3-F5EF-934D04C5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B36195-D5D4-A3C5-50D6-74A882057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28964" y="1540213"/>
            <a:ext cx="1755962" cy="17559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295563-9E4F-5114-7223-0D1D03F2E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888" y="3429000"/>
            <a:ext cx="2297038" cy="142397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5BC340-627D-50D7-7D67-A35437E0DCC8}"/>
              </a:ext>
            </a:extLst>
          </p:cNvPr>
          <p:cNvSpPr txBox="1">
            <a:spLocks/>
          </p:cNvSpPr>
          <p:nvPr/>
        </p:nvSpPr>
        <p:spPr>
          <a:xfrm>
            <a:off x="628650" y="1524000"/>
            <a:ext cx="5216339" cy="4885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Dataset:</a:t>
            </a:r>
          </a:p>
          <a:p>
            <a:pPr lvl="1"/>
            <a:r>
              <a:rPr lang="en-US" dirty="0"/>
              <a:t>Lack of samples with - </a:t>
            </a:r>
          </a:p>
          <a:p>
            <a:pPr lvl="2"/>
            <a:r>
              <a:rPr lang="en-US" sz="2400" dirty="0"/>
              <a:t>Side View of the Objects</a:t>
            </a:r>
          </a:p>
          <a:p>
            <a:pPr lvl="2"/>
            <a:endParaRPr lang="en-US" sz="2400" dirty="0"/>
          </a:p>
          <a:p>
            <a:pPr lvl="2"/>
            <a:r>
              <a:rPr lang="en-US" sz="2400" dirty="0"/>
              <a:t>Shadows around Objects</a:t>
            </a:r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sz="2400" dirty="0"/>
              <a:t>Light Source from Different Angles</a:t>
            </a:r>
          </a:p>
          <a:p>
            <a:pPr marL="457200" lvl="1" indent="0">
              <a:buNone/>
            </a:pPr>
            <a:endParaRPr lang="en-US" dirty="0"/>
          </a:p>
          <a:p>
            <a:pPr lvl="2"/>
            <a:r>
              <a:rPr lang="en-US" sz="2400" dirty="0"/>
              <a:t>Colorful Light</a:t>
            </a:r>
          </a:p>
          <a:p>
            <a:pPr lvl="2"/>
            <a:endParaRPr lang="en-US" sz="2400" dirty="0"/>
          </a:p>
          <a:p>
            <a:pPr lvl="2"/>
            <a:r>
              <a:rPr lang="en-US" sz="2400" dirty="0"/>
              <a:t>Light Emitting Objects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B1D34D-80BE-D782-8171-D02EECB6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C672-53CF-7943-ADFC-6634106DFAC3}" type="slidenum">
              <a:rPr lang="en-US" smtClean="0"/>
              <a:pPr/>
              <a:t>11</a:t>
            </a:fld>
            <a:r>
              <a:rPr lang="en-US" dirty="0"/>
              <a:t> / 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BEF286-EE2A-ACBC-87C1-121A2CBC3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526" y="4985795"/>
            <a:ext cx="2057400" cy="14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91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3CAED-C13A-8326-C5FA-60AF306AF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427E3-FC94-718F-2AA5-FEAA9D563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C672-53CF-7943-ADFC-6634106DFAC3}" type="slidenum">
              <a:rPr lang="en-US" smtClean="0"/>
              <a:t>12</a:t>
            </a:fld>
            <a:r>
              <a:rPr lang="en-US"/>
              <a:t> / 12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EA3AF9-8DD8-D222-1DA8-671CA2B43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1770530"/>
            <a:ext cx="59309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59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C40B1-9B3D-E847-BA9B-6109EEB65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ell MT" panose="02020503060305020303" pitchFamily="18" charset="77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9E71B-E70C-C84C-9A9A-AA850550F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5" y="1494971"/>
            <a:ext cx="8406579" cy="5186048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Bell MT" panose="02020503060305020303" pitchFamily="18" charset="77"/>
              </a:rPr>
              <a:t>It is particularly important for the robot to achieve stable grasping in unstructured environment </a:t>
            </a:r>
          </a:p>
          <a:p>
            <a:r>
              <a:rPr lang="en-US" dirty="0">
                <a:latin typeface="Bell MT" panose="02020503060305020303" pitchFamily="18" charset="77"/>
              </a:rPr>
              <a:t>Researchers have spent a lot of time to solve this problem </a:t>
            </a:r>
          </a:p>
          <a:p>
            <a:pPr lvl="1"/>
            <a:r>
              <a:rPr lang="en-US" dirty="0">
                <a:latin typeface="Bell MT" panose="02020503060305020303" pitchFamily="18" charset="77"/>
              </a:rPr>
              <a:t>Artificial design features</a:t>
            </a:r>
          </a:p>
          <a:p>
            <a:pPr lvl="1"/>
            <a:r>
              <a:rPr lang="en-US" dirty="0">
                <a:latin typeface="Bell MT" panose="02020503060305020303" pitchFamily="18" charset="77"/>
              </a:rPr>
              <a:t>Complete three-dimensional model of the object</a:t>
            </a:r>
          </a:p>
          <a:p>
            <a:r>
              <a:rPr lang="en-US" dirty="0">
                <a:latin typeface="Bell MT" panose="02020503060305020303" pitchFamily="18" charset="77"/>
              </a:rPr>
              <a:t>Deep learning technology is used in computer vision</a:t>
            </a:r>
          </a:p>
          <a:p>
            <a:pPr lvl="1"/>
            <a:r>
              <a:rPr lang="en-US" dirty="0">
                <a:latin typeface="Bell MT" panose="02020503060305020303" pitchFamily="18" charset="77"/>
              </a:rPr>
              <a:t>Detection, tracking, and intelligent recognition </a:t>
            </a:r>
          </a:p>
          <a:p>
            <a:r>
              <a:rPr lang="en-US" dirty="0">
                <a:latin typeface="Bell MT" panose="02020503060305020303" pitchFamily="18" charset="77"/>
              </a:rPr>
              <a:t>It improves the accuracy and the processing speed </a:t>
            </a:r>
          </a:p>
          <a:p>
            <a:r>
              <a:rPr lang="en-US" dirty="0">
                <a:latin typeface="Bell MT" panose="02020503060305020303" pitchFamily="18" charset="77"/>
              </a:rPr>
              <a:t>However, grasp unknown objects is challenging</a:t>
            </a:r>
          </a:p>
          <a:p>
            <a:r>
              <a:rPr lang="en-US" dirty="0">
                <a:latin typeface="Bell MT" panose="02020503060305020303" pitchFamily="18" charset="77"/>
              </a:rPr>
              <a:t>Optimization of the deep learning framework for grasping multi-target objects </a:t>
            </a:r>
          </a:p>
          <a:p>
            <a:pPr lvl="1"/>
            <a:r>
              <a:rPr lang="en-US" dirty="0">
                <a:latin typeface="Bell MT" panose="02020503060305020303" pitchFamily="18" charset="77"/>
              </a:rPr>
              <a:t>success rate of the model is enhanced (</a:t>
            </a:r>
            <a:r>
              <a:rPr lang="en-US" b="1" dirty="0">
                <a:latin typeface="Bell MT" panose="02020503060305020303" pitchFamily="18" charset="77"/>
              </a:rPr>
              <a:t>94.3%</a:t>
            </a:r>
            <a:r>
              <a:rPr lang="en-US" dirty="0">
                <a:latin typeface="Bell MT" panose="02020503060305020303" pitchFamily="18" charset="77"/>
              </a:rPr>
              <a:t>) </a:t>
            </a:r>
          </a:p>
          <a:p>
            <a:pPr marL="0" indent="0">
              <a:buNone/>
            </a:pPr>
            <a:endParaRPr lang="en-US" dirty="0">
              <a:latin typeface="Bell MT" panose="02020503060305020303" pitchFamily="18" charset="77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46D7F-68F5-6177-4359-6EBDD7553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C672-53CF-7943-ADFC-6634106DFAC3}" type="slidenum">
              <a:rPr lang="en-US" smtClean="0"/>
              <a:t>2</a:t>
            </a:fld>
            <a:r>
              <a:rPr lang="en-US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2830953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F325E-B57A-5740-8C33-30E9F0A83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ell MT" panose="02020503060305020303" pitchFamily="18" charset="77"/>
              </a:rPr>
              <a:t>Dataset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8E61A-907C-2842-B06A-D188114A4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9" y="1480457"/>
            <a:ext cx="6429324" cy="485000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Bell MT" panose="02020503060305020303" pitchFamily="18" charset="77"/>
              </a:rPr>
              <a:t>They use multi-target data set that contains two types of images: single-object and multi-object 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Bell MT" panose="02020503060305020303" pitchFamily="18" charset="77"/>
              </a:rPr>
              <a:t>Each color image has its own corresponding depth map and grabbing rectangle annotation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Bell MT" panose="02020503060305020303" pitchFamily="18" charset="77"/>
              </a:rPr>
              <a:t>Two dataset partition strategies are proposed: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Bell MT" panose="02020503060305020303" pitchFamily="18" charset="77"/>
              </a:rPr>
              <a:t>Based on image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Bell MT" panose="02020503060305020303" pitchFamily="18" charset="77"/>
              </a:rPr>
              <a:t>All images are randomly divided (</a:t>
            </a:r>
            <a:r>
              <a:rPr lang="en-US" b="1" dirty="0">
                <a:latin typeface="Bell MT" panose="02020503060305020303" pitchFamily="18" charset="77"/>
              </a:rPr>
              <a:t>ratio of 7:3</a:t>
            </a:r>
            <a:r>
              <a:rPr lang="en-US" dirty="0">
                <a:latin typeface="Bell MT" panose="02020503060305020303" pitchFamily="18" charset="77"/>
              </a:rPr>
              <a:t>)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Bell MT" panose="02020503060305020303" pitchFamily="18" charset="77"/>
              </a:rPr>
              <a:t>To verify the detection process on grabbing frame when the objects have been seen in different angles 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Bell MT" panose="02020503060305020303" pitchFamily="18" charset="77"/>
              </a:rPr>
              <a:t>Based on object: 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Bell MT" panose="02020503060305020303" pitchFamily="18" charset="77"/>
              </a:rPr>
              <a:t>Training set is divided into different training sets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Bell MT" panose="02020503060305020303" pitchFamily="18" charset="77"/>
              </a:rPr>
              <a:t>To ensure that the training set contains different classes of objects.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B8BB1-26D2-4D31-9BF7-7969E83AF6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22"/>
          <a:stretch/>
        </p:blipFill>
        <p:spPr>
          <a:xfrm>
            <a:off x="7344732" y="1601846"/>
            <a:ext cx="1210678" cy="1200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E85544-98E6-4864-8788-886E74674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892" y="2784355"/>
            <a:ext cx="1955901" cy="7239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C81CED-8BB7-405F-8D79-7234DB1DE1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905"/>
          <a:stretch/>
        </p:blipFill>
        <p:spPr>
          <a:xfrm>
            <a:off x="7004703" y="3648233"/>
            <a:ext cx="1955901" cy="781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FD48BA-D332-403B-9E65-BD13FC7657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4703" y="4569264"/>
            <a:ext cx="2025371" cy="173334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A420B9-D751-95BD-3F9B-3DDB6D5E9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C672-53CF-7943-ADFC-6634106DFAC3}" type="slidenum">
              <a:rPr lang="en-US" smtClean="0"/>
              <a:pPr/>
              <a:t>3</a:t>
            </a:fld>
            <a:r>
              <a:rPr lang="en-US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3904775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B6B24-CFCF-D04F-B1F4-726B7F10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ell MT" panose="02020503060305020303" pitchFamily="18" charset="77"/>
              </a:rPr>
              <a:t>Detection Model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B7E9EB2-C695-3A41-9CB0-5BC5B167F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243" y="5102887"/>
            <a:ext cx="5404757" cy="202104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560D6-AD4D-BE45-9035-194B03232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379" y="1662339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Bell MT" panose="02020503060305020303" pitchFamily="18" charset="77"/>
              </a:rPr>
              <a:t>Convolution layer is used to extract the </a:t>
            </a:r>
            <a:r>
              <a:rPr lang="en-US" sz="2400" b="1" dirty="0">
                <a:latin typeface="Bell MT" panose="02020503060305020303" pitchFamily="18" charset="77"/>
              </a:rPr>
              <a:t>feature map</a:t>
            </a:r>
            <a:r>
              <a:rPr lang="en-US" sz="2400" dirty="0">
                <a:latin typeface="Bell MT" panose="02020503060305020303" pitchFamily="18" charset="77"/>
              </a:rPr>
              <a:t> from the input image</a:t>
            </a:r>
          </a:p>
          <a:p>
            <a:r>
              <a:rPr lang="en-US" sz="2400" dirty="0">
                <a:latin typeface="Bell MT" panose="02020503060305020303" pitchFamily="18" charset="77"/>
              </a:rPr>
              <a:t>The feature map is used in </a:t>
            </a:r>
            <a:r>
              <a:rPr lang="en-US" sz="2400" b="1" dirty="0">
                <a:latin typeface="Bell MT" panose="02020503060305020303" pitchFamily="18" charset="77"/>
              </a:rPr>
              <a:t>regional suggested network</a:t>
            </a:r>
            <a:r>
              <a:rPr lang="en-US" sz="2400" dirty="0">
                <a:latin typeface="Bell MT" panose="02020503060305020303" pitchFamily="18" charset="77"/>
              </a:rPr>
              <a:t> to generate candidate boxes:</a:t>
            </a:r>
          </a:p>
          <a:p>
            <a:pPr lvl="1"/>
            <a:r>
              <a:rPr lang="en-US" sz="2200" dirty="0">
                <a:latin typeface="Bell MT" panose="02020503060305020303" pitchFamily="18" charset="77"/>
              </a:rPr>
              <a:t>classify the target and background</a:t>
            </a:r>
          </a:p>
          <a:p>
            <a:pPr lvl="1"/>
            <a:r>
              <a:rPr lang="en-US" sz="2200" dirty="0">
                <a:latin typeface="Bell MT" panose="02020503060305020303" pitchFamily="18" charset="77"/>
              </a:rPr>
              <a:t>make initial regression of grasping position</a:t>
            </a:r>
          </a:p>
          <a:p>
            <a:r>
              <a:rPr lang="en-US" sz="2600" dirty="0">
                <a:latin typeface="Bell MT" panose="02020503060305020303" pitchFamily="18" charset="77"/>
              </a:rPr>
              <a:t>Two full connected classifiers are used to ensure the accuracy</a:t>
            </a:r>
            <a:endParaRPr lang="ar-SA" sz="2600" dirty="0">
              <a:latin typeface="Bell MT" panose="02020503060305020303" pitchFamily="18" charset="77"/>
            </a:endParaRPr>
          </a:p>
          <a:p>
            <a:r>
              <a:rPr lang="en-US" sz="2400" dirty="0">
                <a:latin typeface="Bell MT" panose="02020503060305020303" pitchFamily="18" charset="77"/>
              </a:rPr>
              <a:t>In detection frame, there are two output: </a:t>
            </a:r>
          </a:p>
          <a:p>
            <a:pPr marL="457200" lvl="1" indent="0">
              <a:buNone/>
            </a:pPr>
            <a:r>
              <a:rPr lang="en-US" dirty="0">
                <a:latin typeface="Bell MT" panose="02020503060305020303" pitchFamily="18" charset="77"/>
              </a:rPr>
              <a:t>•</a:t>
            </a:r>
            <a:r>
              <a:rPr lang="en-US" sz="2200" dirty="0">
                <a:latin typeface="Bell MT" panose="02020503060305020303" pitchFamily="18" charset="77"/>
              </a:rPr>
              <a:t>the score of grabbing(grabbing rectangular/non grabbing rectangular)</a:t>
            </a:r>
          </a:p>
          <a:p>
            <a:pPr marL="457200" lvl="1" indent="0">
              <a:buNone/>
            </a:pPr>
            <a:r>
              <a:rPr lang="en-US" sz="2200" dirty="0">
                <a:latin typeface="Bell MT" panose="02020503060305020303" pitchFamily="18" charset="77"/>
              </a:rPr>
              <a:t>•coordinate of the suggested box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C5293-52C4-EC13-E552-112DEEF5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C672-53CF-7943-ADFC-6634106DFAC3}" type="slidenum">
              <a:rPr lang="en-US" smtClean="0"/>
              <a:pPr/>
              <a:t>4</a:t>
            </a:fld>
            <a:r>
              <a:rPr lang="en-US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1786108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C16F-8F50-2D43-BFA1-8B0117A77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ell MT" panose="02020503060305020303" pitchFamily="18" charset="77"/>
              </a:rPr>
              <a:t>Implementation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6AC8A-C618-9240-A12F-BCAC0FBD4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77"/>
              </a:rPr>
              <a:t>Four different input modes are used to train and test the model: color image, depth map, RGD, and depth fusion</a:t>
            </a:r>
          </a:p>
          <a:p>
            <a:r>
              <a:rPr lang="en-US" dirty="0">
                <a:latin typeface="Bell MT" panose="02020503060305020303" pitchFamily="18" charset="77"/>
              </a:rPr>
              <a:t>The network has 14 convolution layers, 14 activation layers, and 4 pooling layers</a:t>
            </a:r>
          </a:p>
          <a:p>
            <a:r>
              <a:rPr lang="en-US" dirty="0">
                <a:latin typeface="Bell MT" panose="02020503060305020303" pitchFamily="18" charset="77"/>
              </a:rPr>
              <a:t>convolution layers have:</a:t>
            </a:r>
          </a:p>
          <a:p>
            <a:pPr lvl="1"/>
            <a:r>
              <a:rPr lang="en-US" dirty="0" err="1">
                <a:latin typeface="Bell MT" panose="02020503060305020303" pitchFamily="18" charset="77"/>
              </a:rPr>
              <a:t>Kernel_size</a:t>
            </a:r>
            <a:r>
              <a:rPr lang="en-US" dirty="0">
                <a:latin typeface="Bell MT" panose="02020503060305020303" pitchFamily="18" charset="77"/>
              </a:rPr>
              <a:t>=3, pad=1, stripe=1</a:t>
            </a:r>
          </a:p>
          <a:p>
            <a:r>
              <a:rPr lang="en-US" dirty="0">
                <a:latin typeface="Bell MT" panose="02020503060305020303" pitchFamily="18" charset="77"/>
              </a:rPr>
              <a:t>Pooling layers have:</a:t>
            </a:r>
          </a:p>
          <a:p>
            <a:pPr lvl="1"/>
            <a:r>
              <a:rPr lang="en-US" dirty="0" err="1">
                <a:latin typeface="Bell MT" panose="02020503060305020303" pitchFamily="18" charset="77"/>
              </a:rPr>
              <a:t>Kernel_size</a:t>
            </a:r>
            <a:r>
              <a:rPr lang="en-US" dirty="0">
                <a:latin typeface="Bell MT" panose="02020503060305020303" pitchFamily="18" charset="77"/>
              </a:rPr>
              <a:t>=2, pad=0, stripe=2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A5EB0-6123-0CC6-2267-7CCAFB191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C672-53CF-7943-ADFC-6634106DFAC3}" type="slidenum">
              <a:rPr lang="en-US" smtClean="0"/>
              <a:pPr/>
              <a:t>5</a:t>
            </a:fld>
            <a:r>
              <a:rPr lang="en-US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3022657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F5446-E228-994B-AA9A-BA100EDA3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Detection Model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C1D005E-EC3B-4147-B671-368D03B16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1582" y="643466"/>
            <a:ext cx="4928334" cy="55687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0823B-E747-48B3-D57C-A0E9F6C9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C672-53CF-7943-ADFC-6634106DFAC3}" type="slidenum">
              <a:rPr lang="en-US" smtClean="0"/>
              <a:pPr/>
              <a:t>6</a:t>
            </a:fld>
            <a:r>
              <a:rPr lang="en-US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990632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62AEE-645A-C54E-B3BD-551E1B59A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710" y="1309431"/>
            <a:ext cx="8264627" cy="4368698"/>
          </a:xfrm>
        </p:spPr>
        <p:txBody>
          <a:bodyPr/>
          <a:lstStyle/>
          <a:p>
            <a:r>
              <a:rPr lang="en-US" sz="2400" dirty="0">
                <a:latin typeface="Bell MT" panose="02020503060305020303" pitchFamily="18" charset="77"/>
              </a:rPr>
              <a:t>Two conditions have to satisfied to consider successful predicted grabbing rectangle:</a:t>
            </a:r>
          </a:p>
          <a:p>
            <a:pPr lvl="1"/>
            <a:r>
              <a:rPr lang="en-US" sz="2000" dirty="0">
                <a:latin typeface="Bell MT" panose="02020503060305020303" pitchFamily="18" charset="77"/>
              </a:rPr>
              <a:t>The angle difference between the predicted grabbing frame g and the real label is </a:t>
            </a:r>
            <a:r>
              <a:rPr lang="en-US" sz="2000" b="1" dirty="0">
                <a:latin typeface="Bell MT" panose="02020503060305020303" pitchFamily="18" charset="77"/>
              </a:rPr>
              <a:t>less than 300 </a:t>
            </a:r>
          </a:p>
          <a:p>
            <a:pPr lvl="1"/>
            <a:r>
              <a:rPr lang="en-US" sz="2000" dirty="0">
                <a:latin typeface="Bell MT" panose="02020503060305020303" pitchFamily="18" charset="77"/>
              </a:rPr>
              <a:t>The score value is </a:t>
            </a:r>
            <a:r>
              <a:rPr lang="en-US" sz="2000" b="1" dirty="0">
                <a:latin typeface="Bell MT" panose="02020503060305020303" pitchFamily="18" charset="77"/>
              </a:rPr>
              <a:t>less than 0.25</a:t>
            </a:r>
            <a:r>
              <a:rPr lang="en-US" sz="2000" dirty="0">
                <a:latin typeface="Bell MT" panose="02020503060305020303" pitchFamily="18" charset="77"/>
              </a:rPr>
              <a:t>, where</a:t>
            </a:r>
          </a:p>
          <a:p>
            <a:r>
              <a:rPr lang="en-US" sz="2400" dirty="0">
                <a:latin typeface="Bell MT" panose="02020503060305020303" pitchFamily="18" charset="77"/>
              </a:rPr>
              <a:t>Classic networks such as ResNet-50, </a:t>
            </a:r>
            <a:r>
              <a:rPr lang="en-US" sz="2400" dirty="0" err="1">
                <a:latin typeface="Bell MT" panose="02020503060305020303" pitchFamily="18" charset="77"/>
              </a:rPr>
              <a:t>MobileNet</a:t>
            </a:r>
            <a:r>
              <a:rPr lang="en-US" sz="2400" dirty="0">
                <a:latin typeface="Bell MT" panose="02020503060305020303" pitchFamily="18" charset="77"/>
              </a:rPr>
              <a:t> and VGG_16 were used to test the effect of different feature extraction networks </a:t>
            </a:r>
          </a:p>
          <a:p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992BFC1-0335-B644-BC83-67E28F72C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58"/>
          <a:stretch/>
        </p:blipFill>
        <p:spPr>
          <a:xfrm>
            <a:off x="5617313" y="2492481"/>
            <a:ext cx="1695464" cy="555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E3E31-5740-1145-8166-7DE86CEA3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ell MT" panose="02020503060305020303" pitchFamily="18" charset="77"/>
              </a:rPr>
              <a:t>Analysis of experimental results 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3FC62-C364-1B42-9603-4A90C6756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608" y="4159861"/>
            <a:ext cx="5727700" cy="2565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00273-617C-C8CE-9B41-7F5DCC9B8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C672-53CF-7943-ADFC-6634106DFAC3}" type="slidenum">
              <a:rPr lang="en-US" smtClean="0"/>
              <a:pPr/>
              <a:t>7</a:t>
            </a:fld>
            <a:r>
              <a:rPr lang="en-US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1646607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7D77-FBA8-F3F3-2CA6-8DDBA79B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77"/>
              </a:rPr>
              <a:t>Analysis of experimental 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BBD4B-9EA3-E795-E9F7-7C732858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C672-53CF-7943-ADFC-6634106DFAC3}" type="slidenum">
              <a:rPr lang="en-US" smtClean="0"/>
              <a:t>8</a:t>
            </a:fld>
            <a:r>
              <a:rPr lang="en-US"/>
              <a:t> / 12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86F53-99CB-B01F-D323-EE7A9EEEF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49536"/>
            <a:ext cx="4072304" cy="2402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A878AE-8CF6-6AEB-A82D-7E4A7197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954" y="2049536"/>
            <a:ext cx="3591469" cy="28981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A686C9-3015-6A0B-864F-7E289AE5E2D0}"/>
              </a:ext>
            </a:extLst>
          </p:cNvPr>
          <p:cNvSpPr txBox="1"/>
          <p:nvPr/>
        </p:nvSpPr>
        <p:spPr>
          <a:xfrm>
            <a:off x="851577" y="4947641"/>
            <a:ext cx="301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This paper: 94.3</a:t>
            </a:r>
            <a:r>
              <a:rPr lang="en-US" dirty="0"/>
              <a:t>% vs 90.6%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6AC4E-F156-96EC-4901-FF99098CE724}"/>
              </a:ext>
            </a:extLst>
          </p:cNvPr>
          <p:cNvSpPr txBox="1"/>
          <p:nvPr/>
        </p:nvSpPr>
        <p:spPr>
          <a:xfrm>
            <a:off x="4700954" y="5003555"/>
            <a:ext cx="3086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181/200 correct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164/200 crawl successes</a:t>
            </a:r>
          </a:p>
        </p:txBody>
      </p:sp>
    </p:spTree>
    <p:extLst>
      <p:ext uri="{BB962C8B-B14F-4D97-AF65-F5344CB8AC3E}">
        <p14:creationId xmlns:p14="http://schemas.microsoft.com/office/powerpoint/2010/main" val="3659898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373A6-4B21-4B16-9C97-E367829F8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4607B6-1DE5-418D-2DF8-16446BF314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1" y="1825625"/>
                <a:ext cx="582481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Preconditions</a:t>
                </a:r>
              </a:p>
              <a:p>
                <a:pPr lvl="1"/>
                <a:r>
                  <a:rPr lang="en-US" dirty="0"/>
                  <a:t>Single Anchor Point</a:t>
                </a:r>
              </a:p>
              <a:p>
                <a:pPr lvl="2"/>
                <a:r>
                  <a:rPr lang="en-US" dirty="0"/>
                  <a:t>Different sets for </a:t>
                </a:r>
                <a:br>
                  <a:rPr lang="en-US" dirty="0"/>
                </a:br>
                <a:r>
                  <a:rPr lang="en-US" dirty="0"/>
                  <a:t>scale &amp; angle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Accepted if –</a:t>
                </a:r>
              </a:p>
              <a:p>
                <a:pPr lvl="2"/>
                <a:r>
                  <a:rPr lang="en-US" sz="2400" dirty="0"/>
                  <a:t>difference of angle is less than 300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dirty="0"/>
                  <a:t> between predicted &amp; real frames</a:t>
                </a:r>
              </a:p>
              <a:p>
                <a:pPr lvl="3"/>
                <a:r>
                  <a:rPr lang="en-US" sz="2200" dirty="0"/>
                  <a:t>Positive vs Negative Grabs</a:t>
                </a:r>
              </a:p>
              <a:p>
                <a:pPr lvl="1"/>
                <a:endParaRPr lang="en-US" dirty="0"/>
              </a:p>
              <a:p>
                <a:pPr lvl="2"/>
                <a:r>
                  <a:rPr lang="en-US" sz="2400" dirty="0"/>
                  <a:t>Score value less than 0.25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4607B6-1DE5-418D-2DF8-16446BF314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1825625"/>
                <a:ext cx="5824818" cy="4351338"/>
              </a:xfrm>
              <a:blipFill>
                <a:blip r:embed="rId3"/>
                <a:stretch>
                  <a:fillRect l="-195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8CD58E1-63BC-661F-F855-3C93E57CF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918" y="1825625"/>
            <a:ext cx="3414432" cy="19183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86B13-18B6-8767-5746-7D64B85B5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C672-53CF-7943-ADFC-6634106DFAC3}" type="slidenum">
              <a:rPr lang="en-US" smtClean="0"/>
              <a:pPr/>
              <a:t>9</a:t>
            </a:fld>
            <a:r>
              <a:rPr lang="en-US" dirty="0"/>
              <a:t> / 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C6530-B05B-9B64-211C-22C8A7E69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950" y="4292882"/>
            <a:ext cx="903138" cy="1700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1D7E7D-FF57-9F8B-8D8B-70AAB110F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391" y="4292883"/>
            <a:ext cx="903138" cy="17000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5A586F-AFE5-9FBA-51AB-433AFBF27BA9}"/>
              </a:ext>
            </a:extLst>
          </p:cNvPr>
          <p:cNvSpPr txBox="1"/>
          <p:nvPr/>
        </p:nvSpPr>
        <p:spPr>
          <a:xfrm>
            <a:off x="6466914" y="5978914"/>
            <a:ext cx="894174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Negative Grab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D6ADD1-E934-1A4D-7B35-4C80FA8198D7}"/>
              </a:ext>
            </a:extLst>
          </p:cNvPr>
          <p:cNvSpPr txBox="1"/>
          <p:nvPr/>
        </p:nvSpPr>
        <p:spPr>
          <a:xfrm>
            <a:off x="7810873" y="5978914"/>
            <a:ext cx="894174" cy="415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Positive Grab</a:t>
            </a:r>
          </a:p>
        </p:txBody>
      </p:sp>
    </p:spTree>
    <p:extLst>
      <p:ext uri="{BB962C8B-B14F-4D97-AF65-F5344CB8AC3E}">
        <p14:creationId xmlns:p14="http://schemas.microsoft.com/office/powerpoint/2010/main" val="3559836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656</TotalTime>
  <Words>1141</Words>
  <Application>Microsoft Macintosh PowerPoint</Application>
  <PresentationFormat>On-screen Show (4:3)</PresentationFormat>
  <Paragraphs>136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Barlow Condensed</vt:lpstr>
      <vt:lpstr>Bell MT</vt:lpstr>
      <vt:lpstr>Calibri</vt:lpstr>
      <vt:lpstr>Calibri Light</vt:lpstr>
      <vt:lpstr>Cambria Math</vt:lpstr>
      <vt:lpstr>Office Theme</vt:lpstr>
      <vt:lpstr>PowerPoint Presentation</vt:lpstr>
      <vt:lpstr>Introduction</vt:lpstr>
      <vt:lpstr>Dataset Preprocessing</vt:lpstr>
      <vt:lpstr>Detection Model</vt:lpstr>
      <vt:lpstr>Implementation</vt:lpstr>
      <vt:lpstr>Detection Model</vt:lpstr>
      <vt:lpstr>Analysis of experimental results  </vt:lpstr>
      <vt:lpstr>Analysis of experimental results</vt:lpstr>
      <vt:lpstr>Critique</vt:lpstr>
      <vt:lpstr>Critique</vt:lpstr>
      <vt:lpstr>Critique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Samah Ahmed</dc:creator>
  <cp:lastModifiedBy>Microsoft Office User</cp:lastModifiedBy>
  <cp:revision>49</cp:revision>
  <dcterms:created xsi:type="dcterms:W3CDTF">2022-04-11T19:41:37Z</dcterms:created>
  <dcterms:modified xsi:type="dcterms:W3CDTF">2022-04-13T13:49:51Z</dcterms:modified>
</cp:coreProperties>
</file>